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21"/>
  </p:notesMasterIdLst>
  <p:handoutMasterIdLst>
    <p:handoutMasterId r:id="rId22"/>
  </p:handoutMasterIdLst>
  <p:sldIdLst>
    <p:sldId id="746" r:id="rId2"/>
    <p:sldId id="767" r:id="rId3"/>
    <p:sldId id="784" r:id="rId4"/>
    <p:sldId id="775" r:id="rId5"/>
    <p:sldId id="776" r:id="rId6"/>
    <p:sldId id="770" r:id="rId7"/>
    <p:sldId id="769" r:id="rId8"/>
    <p:sldId id="774" r:id="rId9"/>
    <p:sldId id="768" r:id="rId10"/>
    <p:sldId id="786" r:id="rId11"/>
    <p:sldId id="779" r:id="rId12"/>
    <p:sldId id="782" r:id="rId13"/>
    <p:sldId id="777" r:id="rId14"/>
    <p:sldId id="778" r:id="rId15"/>
    <p:sldId id="772" r:id="rId16"/>
    <p:sldId id="771" r:id="rId17"/>
    <p:sldId id="766" r:id="rId18"/>
    <p:sldId id="773" r:id="rId19"/>
    <p:sldId id="61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81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du23\Dropbox\Woody%20biomass\final_pulpwood_saw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10% pulping capacity decrease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Analysis_pulpwood!$AI$48:$AI$51</c:f>
              <c:numCache>
                <c:formatCode>#,##0</c:formatCode>
                <c:ptCount val="4"/>
                <c:pt idx="0">
                  <c:v>400000.0</c:v>
                </c:pt>
                <c:pt idx="1">
                  <c:v>600000.0</c:v>
                </c:pt>
                <c:pt idx="2">
                  <c:v>800000.0</c:v>
                </c:pt>
                <c:pt idx="3">
                  <c:v>1.0E6</c:v>
                </c:pt>
              </c:numCache>
            </c:numRef>
          </c:xVal>
          <c:yVal>
            <c:numRef>
              <c:f>Analysis_pulpwood!$AJ$48:$AJ$51</c:f>
              <c:numCache>
                <c:formatCode>0.0</c:formatCode>
                <c:ptCount val="4"/>
                <c:pt idx="0">
                  <c:v>0.0</c:v>
                </c:pt>
                <c:pt idx="1">
                  <c:v>21.2892334916879</c:v>
                </c:pt>
                <c:pt idx="2">
                  <c:v>53.54436995100852</c:v>
                </c:pt>
                <c:pt idx="3">
                  <c:v>85.79950641032937</c:v>
                </c:pt>
              </c:numCache>
            </c:numRef>
          </c:yVal>
          <c:smooth val="0"/>
        </c:ser>
        <c:ser>
          <c:idx val="1"/>
          <c:order val="1"/>
          <c:tx>
            <c:v>no capacity change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Analysis_pulpwood!$AI$48:$AI$51</c:f>
              <c:numCache>
                <c:formatCode>#,##0</c:formatCode>
                <c:ptCount val="4"/>
                <c:pt idx="0">
                  <c:v>400000.0</c:v>
                </c:pt>
                <c:pt idx="1">
                  <c:v>600000.0</c:v>
                </c:pt>
                <c:pt idx="2">
                  <c:v>800000.0</c:v>
                </c:pt>
                <c:pt idx="3">
                  <c:v>1.0E6</c:v>
                </c:pt>
              </c:numCache>
            </c:numRef>
          </c:xVal>
          <c:yVal>
            <c:numRef>
              <c:f>Analysis_pulpwood!$AK$48:$AK$51</c:f>
              <c:numCache>
                <c:formatCode>0.0</c:formatCode>
                <c:ptCount val="4"/>
                <c:pt idx="0">
                  <c:v>42.83148204823679</c:v>
                </c:pt>
                <c:pt idx="1">
                  <c:v>65.64408858477368</c:v>
                </c:pt>
                <c:pt idx="2">
                  <c:v>97.8992250440944</c:v>
                </c:pt>
                <c:pt idx="3">
                  <c:v>130.1543615034152</c:v>
                </c:pt>
              </c:numCache>
            </c:numRef>
          </c:yVal>
          <c:smooth val="0"/>
        </c:ser>
        <c:ser>
          <c:idx val="2"/>
          <c:order val="2"/>
          <c:tx>
            <c:v>10% capacity increase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Analysis_pulpwood!$AI$48:$AI$51</c:f>
              <c:numCache>
                <c:formatCode>#,##0</c:formatCode>
                <c:ptCount val="4"/>
                <c:pt idx="0">
                  <c:v>400000.0</c:v>
                </c:pt>
                <c:pt idx="1">
                  <c:v>600000.0</c:v>
                </c:pt>
                <c:pt idx="2">
                  <c:v>800000.0</c:v>
                </c:pt>
                <c:pt idx="3">
                  <c:v>1.0E6</c:v>
                </c:pt>
              </c:numCache>
            </c:numRef>
          </c:xVal>
          <c:yVal>
            <c:numRef>
              <c:f>Analysis_pulpwood!$AL$48:$AL$51</c:f>
              <c:numCache>
                <c:formatCode>0.0</c:formatCode>
                <c:ptCount val="4"/>
                <c:pt idx="0">
                  <c:v>87.18633714132237</c:v>
                </c:pt>
                <c:pt idx="1">
                  <c:v>109.9989436778594</c:v>
                </c:pt>
                <c:pt idx="2">
                  <c:v>142.2540801371802</c:v>
                </c:pt>
                <c:pt idx="3">
                  <c:v>174.5092165965008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398872"/>
        <c:axId val="2091404712"/>
      </c:scatterChart>
      <c:valAx>
        <c:axId val="2091398872"/>
        <c:scaling>
          <c:orientation val="minMax"/>
          <c:min val="200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Biomass</a:t>
                </a:r>
                <a:r>
                  <a:rPr lang="en-US" baseline="0"/>
                  <a:t> Demand for T-C Conversion (tons)</a:t>
                </a:r>
                <a:endParaRPr lang="en-US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091404712"/>
        <c:crosses val="autoZero"/>
        <c:crossBetween val="midCat"/>
      </c:valAx>
      <c:valAx>
        <c:axId val="2091404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Region 3 Pulpwood Prices ($/ton)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9139887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D22FC-D931-4DBD-8FEA-3909589B4A2D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613C-60C1-4761-945F-1751EF3AE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DD6077-A912-47BA-BA02-AECA9F02729F}" type="datetime1">
              <a:rPr lang="en-US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6FD06AA-3A7F-4011-BA96-783B1BE60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1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Is this needed?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66840-3611-C44E-AA4D-B26AC0983CEF}" type="slidenum"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Showing general number with different data source estimates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2B384-CCBC-2547-B68F-7A1CE138380F}" type="slidenum"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Is this needed?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845046-DAEC-144B-BD3D-2441D007A825}" type="slidenum"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218" y="448339"/>
            <a:ext cx="6183312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Grass with sk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ss with sk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ss with sk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4100"/>
            <a:ext cx="9144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84458" y="0"/>
            <a:ext cx="5130413" cy="39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57612" y="5844210"/>
            <a:ext cx="1186388" cy="9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8650"/>
            <a:ext cx="9794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7638" y="1141413"/>
            <a:ext cx="8229600" cy="1587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3" descr="pica126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1219200"/>
            <a:ext cx="125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ayWindrow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075" y="4533900"/>
            <a:ext cx="12430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DETAILTU.T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5000"/>
            <a:ext cx="1208088" cy="11811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7966075" y="2209800"/>
            <a:ext cx="1254125" cy="1447800"/>
            <a:chOff x="1501775" y="1525588"/>
            <a:chExt cx="2973388" cy="4933950"/>
          </a:xfrm>
        </p:grpSpPr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1775" y="1525588"/>
              <a:ext cx="2973388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412610" y="5831974"/>
              <a:ext cx="2036207" cy="5355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476596" y="6097068"/>
              <a:ext cx="797922" cy="27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0" y="0"/>
                </a:cxn>
                <a:cxn ang="0">
                  <a:pos x="500" y="17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501" h="18">
                  <a:moveTo>
                    <a:pt x="0" y="0"/>
                  </a:moveTo>
                  <a:lnTo>
                    <a:pt x="500" y="0"/>
                  </a:lnTo>
                  <a:lnTo>
                    <a:pt x="500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59463" y="5923946"/>
              <a:ext cx="933418" cy="38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0.05 mm</a:t>
              </a:r>
            </a:p>
          </p:txBody>
        </p:sp>
      </p:grpSp>
      <p:pic>
        <p:nvPicPr>
          <p:cNvPr id="14" name="Picture 11" descr="pica268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6075" y="3352800"/>
            <a:ext cx="1254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SEEDLING.TI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6075" y="0"/>
            <a:ext cx="1254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8238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15" y="1371600"/>
            <a:ext cx="7333285" cy="4678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84" r:id="rId3"/>
    <p:sldLayoutId id="2147483973" r:id="rId4"/>
    <p:sldLayoutId id="2147483985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ransition xmlns:p14="http://schemas.microsoft.com/office/powerpoint/2010/main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3" Type="http://schemas.openxmlformats.org/officeDocument/2006/relationships/hyperlink" Target="http://nrs.fs.fed.us/pubs/rb/rb_nrs19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runge@wbi.wis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Radloff, Sheldon Du, Pam Porter and Troy </a:t>
            </a:r>
            <a:r>
              <a:rPr lang="en-US" dirty="0" err="1" smtClean="0"/>
              <a:t>Runge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Biomass Opportunities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23622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Manure assumed to be on CAFOs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371600"/>
            <a:ext cx="45751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DairyProd_h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19050"/>
            <a:ext cx="64547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516" y="632620"/>
            <a:ext cx="5464968" cy="55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Woody Biomass Economic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1219200"/>
            <a:ext cx="8229600" cy="5638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Residuals and pulpwood markets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RPS demand for woody biomass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Biofuel feedstock demand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Pulpwood demand from pulp/paper industry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Mill capacity expands or contracts by 10%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Potential overlaps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High bioenergy demand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Expanding pulp/paper markets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ea typeface="ＭＳ Ｐゴシック" charset="-128"/>
                <a:cs typeface="ＭＳ Ｐゴシック" charset="-128"/>
              </a:rPr>
              <a:t>Analysis Framework-Scenarios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38200" y="1447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62484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28"/>
          <p:cNvSpPr txBox="1">
            <a:spLocks noChangeArrowheads="1"/>
          </p:cNvSpPr>
          <p:nvPr/>
        </p:nvSpPr>
        <p:spPr bwMode="auto">
          <a:xfrm>
            <a:off x="228600" y="1219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Price</a:t>
            </a:r>
          </a:p>
        </p:txBody>
      </p:sp>
      <p:sp>
        <p:nvSpPr>
          <p:cNvPr id="39942" name="TextBox 29"/>
          <p:cNvSpPr txBox="1">
            <a:spLocks noChangeArrowheads="1"/>
          </p:cNvSpPr>
          <p:nvPr/>
        </p:nvSpPr>
        <p:spPr bwMode="auto">
          <a:xfrm>
            <a:off x="7543800" y="62595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Quantity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38200" y="5029200"/>
            <a:ext cx="2286000" cy="381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113088" y="4005263"/>
            <a:ext cx="11112" cy="10239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229225" y="2274888"/>
            <a:ext cx="15875" cy="70961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667000" y="5105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36"/>
          <p:cNvSpPr txBox="1">
            <a:spLocks noChangeArrowheads="1"/>
          </p:cNvSpPr>
          <p:nvPr/>
        </p:nvSpPr>
        <p:spPr bwMode="auto">
          <a:xfrm>
            <a:off x="3276600" y="5410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Residue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105400" y="3221038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TextBox 38"/>
          <p:cNvSpPr txBox="1">
            <a:spLocks noChangeArrowheads="1"/>
          </p:cNvSpPr>
          <p:nvPr/>
        </p:nvSpPr>
        <p:spPr bwMode="auto">
          <a:xfrm>
            <a:off x="5715000" y="348615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Pulpwood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376988" y="213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TextBox 40"/>
          <p:cNvSpPr txBox="1">
            <a:spLocks noChangeArrowheads="1"/>
          </p:cNvSpPr>
          <p:nvPr/>
        </p:nvSpPr>
        <p:spPr bwMode="auto">
          <a:xfrm>
            <a:off x="6892925" y="2605088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Sawlogs</a:t>
            </a:r>
          </a:p>
        </p:txBody>
      </p:sp>
      <p:sp>
        <p:nvSpPr>
          <p:cNvPr id="39952" name="TextBox 44"/>
          <p:cNvSpPr txBox="1">
            <a:spLocks noChangeArrowheads="1"/>
          </p:cNvSpPr>
          <p:nvPr/>
        </p:nvSpPr>
        <p:spPr bwMode="auto">
          <a:xfrm>
            <a:off x="1447800" y="373380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Bioenergy demand (RPS, RFS…)</a:t>
            </a:r>
          </a:p>
        </p:txBody>
      </p:sp>
      <p:sp>
        <p:nvSpPr>
          <p:cNvPr id="39953" name="TextBox 45"/>
          <p:cNvSpPr txBox="1">
            <a:spLocks noChangeArrowheads="1"/>
          </p:cNvSpPr>
          <p:nvPr/>
        </p:nvSpPr>
        <p:spPr bwMode="auto">
          <a:xfrm>
            <a:off x="3657600" y="27559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Pulp/Paper industry demand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181100" y="3322638"/>
            <a:ext cx="1295400" cy="61436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886200" y="2403475"/>
            <a:ext cx="419100" cy="201613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62600" y="1447800"/>
            <a:ext cx="1330325" cy="19113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3788" y="2163763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27500" y="1963738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24200" y="2439988"/>
            <a:ext cx="1219200" cy="23241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411538" y="2630488"/>
            <a:ext cx="454025" cy="190500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1250" y="4076700"/>
            <a:ext cx="838200" cy="190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67000" y="2725738"/>
            <a:ext cx="1066800" cy="230346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19438" y="2984500"/>
            <a:ext cx="2125662" cy="102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37163" y="1589088"/>
            <a:ext cx="2078037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Impact to Existing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82988" cy="46783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Most developed biomass industry is forest products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Wisconsin has a large pulp &amp; paper industry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would the impact of increased woody biomass demand be?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788" y="1481138"/>
            <a:ext cx="47371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54488" y="5257800"/>
          <a:ext cx="473746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19"/>
                <a:gridCol w="1406238"/>
                <a:gridCol w="1305705"/>
              </a:tblGrid>
              <a:tr h="32076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Roundwood</a:t>
                      </a:r>
                      <a:r>
                        <a:rPr lang="en-US" sz="1600" dirty="0" smtClean="0"/>
                        <a:t> (MCF)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Sawlogs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Pulpwood</a:t>
                      </a:r>
                      <a:endParaRPr lang="en-US" sz="1600" dirty="0"/>
                    </a:p>
                  </a:txBody>
                  <a:tcPr/>
                </a:tc>
              </a:tr>
              <a:tr h="3207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98.2 (27%)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250.8 </a:t>
                      </a:r>
                      <a:r>
                        <a:rPr lang="en-US" sz="1600" baseline="0" dirty="0" smtClean="0"/>
                        <a:t> (70%)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9" name="TextBox 5"/>
          <p:cNvSpPr txBox="1">
            <a:spLocks noChangeArrowheads="1"/>
          </p:cNvSpPr>
          <p:nvPr/>
        </p:nvSpPr>
        <p:spPr bwMode="auto">
          <a:xfrm>
            <a:off x="3794125" y="6396038"/>
            <a:ext cx="534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Source: Wisconsin Timber Industry: An Assessment of Timber Product Output and Use in 2003. </a:t>
            </a:r>
            <a:r>
              <a:rPr lang="en-US" sz="1200">
                <a:hlinkClick r:id="rId3"/>
              </a:rPr>
              <a:t>http://nrs.fs.fed.us/pubs/rb/rb_nrs19.pdf</a:t>
            </a:r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>
                <a:ea typeface="ＭＳ Ｐゴシック" charset="-128"/>
                <a:cs typeface="ＭＳ Ｐゴシック" charset="-128"/>
              </a:rPr>
              <a:t>Impact on NW Region Pulpwood Market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19200" y="1676400"/>
          <a:ext cx="6824663" cy="42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327025" y="1317625"/>
            <a:ext cx="8229600" cy="4678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Wisconsin has a large amount of biomass available for bioenergy projects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Pockets of high density biomass create opportunities for aggregation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Woody biomass is only source tested to consistently have quality need for thermal conversion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With a developed forest products industry only wood residuals can be used without impacting regional wood prices</a:t>
            </a:r>
          </a:p>
          <a:p>
            <a:pPr lvl="1"/>
            <a:r>
              <a:rPr lang="en-US" sz="2400" smtClean="0"/>
              <a:t>NW region of WI - 2 plants at 200,000 ton/year each</a:t>
            </a:r>
          </a:p>
          <a:p>
            <a:pPr lvl="1"/>
            <a:r>
              <a:rPr lang="en-US" sz="2400" smtClean="0"/>
              <a:t>NE region of WI - 1 plants at 200,000 ton/year each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Conclusions Part II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327025" y="1317625"/>
            <a:ext cx="8229600" cy="4678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WI should look to investments in waste handling and processing as opportunities for energy production (wastewater treatment, landfills and industrial sites).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Biomass feedstock manure is already aggregated at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CAFOs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and farms, these are logical energy sites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Small to mid-size thermal is cost competitive today with propane and heating oil. WI can do much more.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Tipping Point for WI:  A highly vulnerable economy dependent on global energy or innovative domestic leadership in biogas, thermal, CHP and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microgrids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</a:t>
            </a:r>
            <a:endParaRPr lang="en-US" sz="2400" dirty="0" smtClean="0"/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/>
          <a:p>
            <a:r>
              <a:rPr lang="en-US" sz="3200" dirty="0" smtClean="0"/>
              <a:t>Gary Radloff</a:t>
            </a:r>
            <a:br>
              <a:rPr lang="en-US" sz="3200" dirty="0" smtClean="0"/>
            </a:br>
            <a:r>
              <a:rPr lang="en-US" sz="3200" dirty="0" err="1" smtClean="0"/>
              <a:t>gradloff</a:t>
            </a:r>
            <a:r>
              <a:rPr lang="en-US" sz="3200" dirty="0" err="1" smtClean="0">
                <a:hlinkClick r:id="rId2"/>
              </a:rPr>
              <a:t>@wbi.wisc.edu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Background: Research for WI Energy Office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Quality</a:t>
            </a:r>
          </a:p>
          <a:p>
            <a:pPr lvl="1"/>
            <a:r>
              <a:rPr lang="en-US" smtClean="0"/>
              <a:t>Survey on sample properties</a:t>
            </a:r>
          </a:p>
          <a:p>
            <a:pPr lvl="1"/>
            <a:r>
              <a:rPr lang="en-US" smtClean="0"/>
              <a:t>Impact on conversion limitations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Quantity</a:t>
            </a:r>
          </a:p>
          <a:p>
            <a:pPr lvl="1"/>
            <a:r>
              <a:rPr lang="en-US" smtClean="0"/>
              <a:t>Where is the biomass?</a:t>
            </a:r>
          </a:p>
          <a:p>
            <a:pPr lvl="1"/>
            <a:r>
              <a:rPr lang="en-US" smtClean="0"/>
              <a:t>How much is available? At what cost?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Impact to current business and next steps</a:t>
            </a:r>
          </a:p>
          <a:p>
            <a:pPr lvl="1"/>
            <a:endParaRPr lang="en-US" smtClean="0"/>
          </a:p>
          <a:p>
            <a:pPr>
              <a:buFont typeface="Arial" charset="0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Agenda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 and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Planning a transition to new energy economy</a:t>
            </a:r>
          </a:p>
          <a:p>
            <a:pPr>
              <a:defRPr/>
            </a:pPr>
            <a:r>
              <a:rPr lang="en-US" dirty="0" smtClean="0"/>
              <a:t>Biomass is already WI leading renewable energy source</a:t>
            </a:r>
          </a:p>
          <a:p>
            <a:pPr lvl="1">
              <a:defRPr/>
            </a:pPr>
            <a:r>
              <a:rPr lang="en-US" dirty="0" smtClean="0"/>
              <a:t>Have abundant supply for the future   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Biogas leading opportunity: On-Farm AD, Wastewater Treatment Plants AD, and Landfill Diversions and CHP combinations &amp; thermal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Need supportive public policy to achieve success in Wisconsin 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Simplified Conversion Pathways</a:t>
            </a:r>
            <a:br>
              <a:rPr lang="en-US" sz="2800" dirty="0" smtClean="0"/>
            </a:br>
            <a:r>
              <a:rPr lang="en-US" sz="2800" dirty="0" smtClean="0"/>
              <a:t>Biomass to Energy/Fuels</a:t>
            </a:r>
            <a:endParaRPr lang="en-US" sz="2800" dirty="0"/>
          </a:p>
        </p:txBody>
      </p:sp>
      <p:grpSp>
        <p:nvGrpSpPr>
          <p:cNvPr id="3" name="Group 96"/>
          <p:cNvGrpSpPr/>
          <p:nvPr/>
        </p:nvGrpSpPr>
        <p:grpSpPr>
          <a:xfrm>
            <a:off x="533400" y="1981200"/>
            <a:ext cx="8229600" cy="4114800"/>
            <a:chOff x="914400" y="1676400"/>
            <a:chExt cx="9829800" cy="4419600"/>
          </a:xfrm>
        </p:grpSpPr>
        <p:sp>
          <p:nvSpPr>
            <p:cNvPr id="5" name="Rectangle 4"/>
            <p:cNvSpPr/>
            <p:nvPr/>
          </p:nvSpPr>
          <p:spPr>
            <a:xfrm>
              <a:off x="914400" y="53340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Solid Waste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41148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Manure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28956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Grasses &amp; Corn Stover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16764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Wood Residuals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5334000"/>
              <a:ext cx="1295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Gaseous fuels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114800"/>
              <a:ext cx="1295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Liquid  fuels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34200" y="2895600"/>
              <a:ext cx="12954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Solid fuels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0" y="1676400"/>
              <a:ext cx="1600200" cy="762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Heat &amp; Power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3800" y="5334000"/>
              <a:ext cx="16764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Anaerobic digestion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3800" y="4114800"/>
              <a:ext cx="16764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Saccharification &amp; fermentation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2895600"/>
              <a:ext cx="16002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Pyrolysis / Gasification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33800" y="1676400"/>
              <a:ext cx="16002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Combustion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>
              <a:stCxn id="8" idx="3"/>
              <a:endCxn id="22" idx="1"/>
            </p:cNvCxnSpPr>
            <p:nvPr/>
          </p:nvCxnSpPr>
          <p:spPr>
            <a:xfrm>
              <a:off x="2209800" y="2057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3"/>
              <a:endCxn id="16" idx="1"/>
            </p:cNvCxnSpPr>
            <p:nvPr/>
          </p:nvCxnSpPr>
          <p:spPr>
            <a:xfrm>
              <a:off x="5334000" y="2057400"/>
              <a:ext cx="381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3"/>
              <a:endCxn id="20" idx="1"/>
            </p:cNvCxnSpPr>
            <p:nvPr/>
          </p:nvCxnSpPr>
          <p:spPr>
            <a:xfrm>
              <a:off x="2209800" y="3276600"/>
              <a:ext cx="1524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3"/>
              <a:endCxn id="21" idx="1"/>
            </p:cNvCxnSpPr>
            <p:nvPr/>
          </p:nvCxnSpPr>
          <p:spPr>
            <a:xfrm>
              <a:off x="2209800" y="3276600"/>
              <a:ext cx="1524000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3"/>
              <a:endCxn id="22" idx="1"/>
            </p:cNvCxnSpPr>
            <p:nvPr/>
          </p:nvCxnSpPr>
          <p:spPr>
            <a:xfrm flipV="1">
              <a:off x="2209800" y="2057400"/>
              <a:ext cx="1524000" cy="12192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5" idx="3"/>
              <a:endCxn id="19" idx="1"/>
            </p:cNvCxnSpPr>
            <p:nvPr/>
          </p:nvCxnSpPr>
          <p:spPr>
            <a:xfrm>
              <a:off x="2209800" y="57150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" idx="3"/>
              <a:endCxn id="19" idx="1"/>
            </p:cNvCxnSpPr>
            <p:nvPr/>
          </p:nvCxnSpPr>
          <p:spPr>
            <a:xfrm>
              <a:off x="2209800" y="4495800"/>
              <a:ext cx="1524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21" idx="1"/>
            </p:cNvCxnSpPr>
            <p:nvPr/>
          </p:nvCxnSpPr>
          <p:spPr>
            <a:xfrm flipV="1">
              <a:off x="2209800" y="3276600"/>
              <a:ext cx="1524000" cy="24384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1" idx="3"/>
              <a:endCxn id="15" idx="1"/>
            </p:cNvCxnSpPr>
            <p:nvPr/>
          </p:nvCxnSpPr>
          <p:spPr>
            <a:xfrm>
              <a:off x="5334000" y="3276600"/>
              <a:ext cx="1600200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3"/>
              <a:endCxn id="16" idx="1"/>
            </p:cNvCxnSpPr>
            <p:nvPr/>
          </p:nvCxnSpPr>
          <p:spPr>
            <a:xfrm flipV="1">
              <a:off x="5334000" y="2057400"/>
              <a:ext cx="3810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1" idx="3"/>
              <a:endCxn id="14" idx="1"/>
            </p:cNvCxnSpPr>
            <p:nvPr/>
          </p:nvCxnSpPr>
          <p:spPr>
            <a:xfrm>
              <a:off x="5334000" y="3276600"/>
              <a:ext cx="1600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9" idx="3"/>
              <a:endCxn id="13" idx="1"/>
            </p:cNvCxnSpPr>
            <p:nvPr/>
          </p:nvCxnSpPr>
          <p:spPr>
            <a:xfrm>
              <a:off x="5410200" y="57150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0" idx="3"/>
              <a:endCxn id="14" idx="1"/>
            </p:cNvCxnSpPr>
            <p:nvPr/>
          </p:nvCxnSpPr>
          <p:spPr>
            <a:xfrm>
              <a:off x="5410200" y="44958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5" idx="3"/>
              <a:endCxn id="16" idx="2"/>
            </p:cNvCxnSpPr>
            <p:nvPr/>
          </p:nvCxnSpPr>
          <p:spPr>
            <a:xfrm flipV="1">
              <a:off x="8229600" y="2438400"/>
              <a:ext cx="17145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" idx="3"/>
              <a:endCxn id="16" idx="2"/>
            </p:cNvCxnSpPr>
            <p:nvPr/>
          </p:nvCxnSpPr>
          <p:spPr>
            <a:xfrm flipV="1">
              <a:off x="8229600" y="2438400"/>
              <a:ext cx="1714500" cy="3276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4" idx="3"/>
              <a:endCxn id="16" idx="2"/>
            </p:cNvCxnSpPr>
            <p:nvPr/>
          </p:nvCxnSpPr>
          <p:spPr>
            <a:xfrm flipV="1">
              <a:off x="8229600" y="2438400"/>
              <a:ext cx="1714500" cy="20574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9144000" y="4114800"/>
              <a:ext cx="1600200" cy="762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Transportation</a:t>
              </a:r>
              <a:endParaRPr lang="en-US" sz="1400" dirty="0"/>
            </a:p>
          </p:txBody>
        </p:sp>
        <p:cxnSp>
          <p:nvCxnSpPr>
            <p:cNvPr id="94" name="Straight Arrow Connector 93"/>
            <p:cNvCxnSpPr>
              <a:stCxn id="14" idx="3"/>
              <a:endCxn id="87" idx="1"/>
            </p:cNvCxnSpPr>
            <p:nvPr/>
          </p:nvCxnSpPr>
          <p:spPr>
            <a:xfrm>
              <a:off x="8229600" y="4495800"/>
              <a:ext cx="914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3" idx="3"/>
              <a:endCxn id="87" idx="1"/>
            </p:cNvCxnSpPr>
            <p:nvPr/>
          </p:nvCxnSpPr>
          <p:spPr>
            <a:xfrm flipV="1">
              <a:off x="8229600" y="4495800"/>
              <a:ext cx="914400" cy="12192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>
            <a:off x="1828800" y="6705600"/>
            <a:ext cx="762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343400" y="6705600"/>
            <a:ext cx="762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67000" y="6488668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181600" y="6488668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Wisconsin Biomass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295400"/>
          <a:ext cx="7315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0"/>
                <a:gridCol w="223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Biomass Type / Estimate methodology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Million Dry Tons/year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Corn Stover Estimates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NASS Data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BTS Data@$60/MT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Wood Residuals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TPO </a:t>
                      </a:r>
                      <a:r>
                        <a:rPr lang="en-US" sz="1800" dirty="0" err="1" smtClean="0"/>
                        <a:t>Roundwood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TPO Harvest</a:t>
                      </a:r>
                      <a:r>
                        <a:rPr lang="en-US" sz="1800" baseline="0" dirty="0" smtClean="0"/>
                        <a:t> residuals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Energy Crops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61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	BTS</a:t>
                      </a:r>
                      <a:r>
                        <a:rPr lang="en-US" sz="1800" baseline="0" dirty="0" smtClean="0"/>
                        <a:t> Woody@$60/MT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BTS Grasses@$80/MT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0.15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	WBA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Fallow Hay/CRP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3.13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Manure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61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	NASS Dairy Aus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4.77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Biomass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Identified top counties with biomass densities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Looked for natural groupings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Used circles to identify processing sites &gt;200,000 tons/year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95400"/>
            <a:ext cx="4600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Proximate Analysis</a:t>
            </a:r>
          </a:p>
          <a:p>
            <a:pPr lvl="1"/>
            <a:r>
              <a:rPr lang="en-US" smtClean="0"/>
              <a:t>Moistures, Volatile Matter, Fixed Carbon, Ash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Heating Value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Ultimate Analysis</a:t>
            </a:r>
          </a:p>
          <a:p>
            <a:pPr lvl="1"/>
            <a:r>
              <a:rPr lang="en-US" smtClean="0"/>
              <a:t>C, H, N, O, 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Cl, Hg, Mineral Ash Analysis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Crude Protein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Carbohydrate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Lignin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Quality - Biomass Analyses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ea typeface="ＭＳ Ｐゴシック" charset="-128"/>
                <a:cs typeface="ＭＳ Ｐゴシック" charset="-128"/>
              </a:rPr>
              <a:t>Identified Thermal Conversion Issues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52600"/>
          <a:ext cx="9144001" cy="4724400"/>
        </p:xfrm>
        <a:graphic>
          <a:graphicData uri="http://schemas.openxmlformats.org/drawingml/2006/table">
            <a:tbl>
              <a:tblPr/>
              <a:tblGrid>
                <a:gridCol w="1962303"/>
                <a:gridCol w="1821485"/>
                <a:gridCol w="1770279"/>
                <a:gridCol w="1821485"/>
                <a:gridCol w="1768449"/>
              </a:tblGrid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Fuel Characteristic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Woody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Herbaceous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Residuals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Moisture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(% wt wb)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2.74% - 49.94%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2.45% - 18.32% 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6.96% - 28.62%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LHV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Btu/lb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3200 - 8946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5926 - 6923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5019 - 8145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Ash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(% wt db)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0.63% - 9.33%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2.66% - 10.83%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5.21% - 19.38%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ppm db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200 - 10200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3700 - 15500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2500 - 42700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ppm db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110 - 670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370 - 3130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1400 - 8590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ppm db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19 - 617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293 - 6516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786 - 12550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Hg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ppm db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&lt;0.001 - 0.024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&lt;0.001 - 0.017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&lt;0.001 - 0.027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Fouling Index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lb alkali/MMBtu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0.099 - 1.471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0.227 - 1.919</a:t>
                      </a:r>
                      <a:endParaRPr lang="en-US" sz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0.314 - 1.482</a:t>
                      </a:r>
                      <a:endParaRPr lang="en-US" sz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315200" y="3921125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7315200" y="4419600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7315200" y="3429000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7315200" y="4953000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456238" y="4965700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426075" y="4456113"/>
            <a:ext cx="1219200" cy="4572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Quality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Link known technologies with Biomass based on quantity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Thermochemical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Woody &amp; Woody Waste</a:t>
            </a: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Combustion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Gasification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Biological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Herbaceous &amp; Herbaceous Waste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Fermentation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Anaerobic digestion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16846</TotalTime>
  <Words>751</Words>
  <Application>Microsoft Macintosh PowerPoint</Application>
  <PresentationFormat>On-screen Show (4:3)</PresentationFormat>
  <Paragraphs>175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Agenda</vt:lpstr>
      <vt:lpstr>Theme and Topics</vt:lpstr>
      <vt:lpstr>Simplified Conversion Pathways Biomass to Energy/Fuels</vt:lpstr>
      <vt:lpstr>Wisconsin Biomass Numbers</vt:lpstr>
      <vt:lpstr>Biomass Opportunities</vt:lpstr>
      <vt:lpstr>Quality - Biomass Analyses</vt:lpstr>
      <vt:lpstr>Identified Thermal Conversion Issues</vt:lpstr>
      <vt:lpstr>Quality Summary</vt:lpstr>
      <vt:lpstr>Biomass Opportunities</vt:lpstr>
      <vt:lpstr>PowerPoint Presentation</vt:lpstr>
      <vt:lpstr>PowerPoint Presentation</vt:lpstr>
      <vt:lpstr>Woody Biomass Economic Scenarios</vt:lpstr>
      <vt:lpstr>Analysis Framework-Scenarios</vt:lpstr>
      <vt:lpstr>Impact to Existing Industry </vt:lpstr>
      <vt:lpstr>Impact on NW Region Pulpwood Market</vt:lpstr>
      <vt:lpstr>Conclusions</vt:lpstr>
      <vt:lpstr>Conclusions Part II</vt:lpstr>
      <vt:lpstr>Gary Radloff gradloff@wbi.wisc.edu    </vt:lpstr>
    </vt:vector>
  </TitlesOfParts>
  <Company>UW Madison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 ACS</dc:creator>
  <cp:lastModifiedBy>Falicia Roper</cp:lastModifiedBy>
  <cp:revision>560</cp:revision>
  <dcterms:created xsi:type="dcterms:W3CDTF">2012-08-29T18:58:52Z</dcterms:created>
  <dcterms:modified xsi:type="dcterms:W3CDTF">2013-03-12T20:17:16Z</dcterms:modified>
</cp:coreProperties>
</file>