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embeddings/oleObject1.bin" ContentType="application/vnd.openxmlformats-officedocument.oleObject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84" r:id="rId2"/>
    <p:sldId id="287" r:id="rId3"/>
    <p:sldId id="288" r:id="rId4"/>
    <p:sldId id="259" r:id="rId5"/>
    <p:sldId id="260" r:id="rId6"/>
    <p:sldId id="291" r:id="rId7"/>
    <p:sldId id="292" r:id="rId8"/>
    <p:sldId id="293" r:id="rId9"/>
    <p:sldId id="294" r:id="rId10"/>
    <p:sldId id="295" r:id="rId11"/>
    <p:sldId id="267" r:id="rId12"/>
    <p:sldId id="266" r:id="rId13"/>
    <p:sldId id="268" r:id="rId14"/>
    <p:sldId id="275" r:id="rId15"/>
    <p:sldId id="270" r:id="rId16"/>
    <p:sldId id="271" r:id="rId17"/>
    <p:sldId id="272" r:id="rId18"/>
    <p:sldId id="273" r:id="rId19"/>
    <p:sldId id="274" r:id="rId20"/>
    <p:sldId id="290" r:id="rId21"/>
    <p:sldId id="278" r:id="rId22"/>
    <p:sldId id="280" r:id="rId23"/>
    <p:sldId id="289" r:id="rId24"/>
    <p:sldId id="296" r:id="rId25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91" autoAdjust="0"/>
  </p:normalViewPr>
  <p:slideViewPr>
    <p:cSldViewPr>
      <p:cViewPr varScale="1">
        <p:scale>
          <a:sx n="89" d="100"/>
          <a:sy n="89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du23\Dropbox\Woody%20biomass\final_pulpwood_sawlo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du23\Dropbox\Woody%20biomass\final_Residue%20data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du23\Dropbox\Woody%20biomass\final_Residue%20data.xlsx" TargetMode="External"/><Relationship Id="rId2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Analysis_pulpwood!$AR$4</c:f>
              <c:strCache>
                <c:ptCount val="1"/>
                <c:pt idx="0">
                  <c:v>Price ($/ton)</c:v>
                </c:pt>
              </c:strCache>
            </c:strRef>
          </c:tx>
          <c:marker>
            <c:symbol val="none"/>
          </c:marker>
          <c:xVal>
            <c:numRef>
              <c:f>Analysis_pulpwood!$AQ$5:$AQ$20</c:f>
              <c:numCache>
                <c:formatCode>General</c:formatCode>
                <c:ptCount val="16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</c:numCache>
            </c:numRef>
          </c:xVal>
          <c:yVal>
            <c:numRef>
              <c:f>Analysis_pulpwood!$AR$5:$AR$20</c:f>
              <c:numCache>
                <c:formatCode>General</c:formatCode>
                <c:ptCount val="16"/>
                <c:pt idx="0">
                  <c:v>37.68795827739331</c:v>
                </c:pt>
                <c:pt idx="1">
                  <c:v>37.0657337601983</c:v>
                </c:pt>
                <c:pt idx="2">
                  <c:v>39.22835906571655</c:v>
                </c:pt>
                <c:pt idx="3">
                  <c:v>37.85629453681703</c:v>
                </c:pt>
                <c:pt idx="4">
                  <c:v>39.43982185273152</c:v>
                </c:pt>
                <c:pt idx="5">
                  <c:v>39.88519596199526</c:v>
                </c:pt>
                <c:pt idx="6">
                  <c:v>40.52850356294537</c:v>
                </c:pt>
                <c:pt idx="7">
                  <c:v>41.96358076009502</c:v>
                </c:pt>
                <c:pt idx="8">
                  <c:v>50.22763064133016</c:v>
                </c:pt>
                <c:pt idx="9">
                  <c:v>49.33689429928731</c:v>
                </c:pt>
                <c:pt idx="10">
                  <c:v>43.89350950118762</c:v>
                </c:pt>
                <c:pt idx="11">
                  <c:v>44.96239311163895</c:v>
                </c:pt>
                <c:pt idx="12">
                  <c:v>54.43388954869348</c:v>
                </c:pt>
                <c:pt idx="13">
                  <c:v>48.11708135391918</c:v>
                </c:pt>
                <c:pt idx="14">
                  <c:v>52.50692695961995</c:v>
                </c:pt>
                <c:pt idx="15">
                  <c:v>53.8984560570071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Analysis_pulpwood!$AS$4</c:f>
              <c:strCache>
                <c:ptCount val="1"/>
                <c:pt idx="0">
                  <c:v>Production/100000 (tons)</c:v>
                </c:pt>
              </c:strCache>
            </c:strRef>
          </c:tx>
          <c:marker>
            <c:symbol val="none"/>
          </c:marker>
          <c:xVal>
            <c:numRef>
              <c:f>Analysis_pulpwood!$AQ$5:$AQ$20</c:f>
              <c:numCache>
                <c:formatCode>General</c:formatCode>
                <c:ptCount val="16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</c:numCache>
            </c:numRef>
          </c:xVal>
          <c:yVal>
            <c:numRef>
              <c:f>Analysis_pulpwood!$AS$5:$AS$20</c:f>
              <c:numCache>
                <c:formatCode>General</c:formatCode>
                <c:ptCount val="16"/>
                <c:pt idx="0">
                  <c:v>49.60068755999993</c:v>
                </c:pt>
                <c:pt idx="1">
                  <c:v>47.33604436</c:v>
                </c:pt>
                <c:pt idx="2">
                  <c:v>46.55717752</c:v>
                </c:pt>
                <c:pt idx="3">
                  <c:v>48.8381892</c:v>
                </c:pt>
                <c:pt idx="4">
                  <c:v>50.09022636</c:v>
                </c:pt>
                <c:pt idx="5">
                  <c:v>49.38040351999997</c:v>
                </c:pt>
                <c:pt idx="6">
                  <c:v>51.99136132</c:v>
                </c:pt>
                <c:pt idx="7">
                  <c:v>53.44960428</c:v>
                </c:pt>
                <c:pt idx="8">
                  <c:v>55.60805444000001</c:v>
                </c:pt>
                <c:pt idx="9">
                  <c:v>55.75316472</c:v>
                </c:pt>
                <c:pt idx="10">
                  <c:v>48.47617972</c:v>
                </c:pt>
                <c:pt idx="11">
                  <c:v>43.71552856</c:v>
                </c:pt>
                <c:pt idx="12">
                  <c:v>36.16804264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Analysis_pulpwood!$AT$4</c:f>
              <c:strCache>
                <c:ptCount val="1"/>
                <c:pt idx="0">
                  <c:v>Capacity/200 (tons/year)</c:v>
                </c:pt>
              </c:strCache>
            </c:strRef>
          </c:tx>
          <c:marker>
            <c:symbol val="none"/>
          </c:marker>
          <c:xVal>
            <c:numRef>
              <c:f>Analysis_pulpwood!$AQ$5:$AQ$20</c:f>
              <c:numCache>
                <c:formatCode>General</c:formatCode>
                <c:ptCount val="16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</c:numCache>
            </c:numRef>
          </c:xVal>
          <c:yVal>
            <c:numRef>
              <c:f>Analysis_pulpwood!$AT$5:$AT$20</c:f>
              <c:numCache>
                <c:formatCode>General</c:formatCode>
                <c:ptCount val="16"/>
                <c:pt idx="0">
                  <c:v>35.405</c:v>
                </c:pt>
                <c:pt idx="1">
                  <c:v>35.51</c:v>
                </c:pt>
                <c:pt idx="2">
                  <c:v>35.615</c:v>
                </c:pt>
                <c:pt idx="3">
                  <c:v>36.28</c:v>
                </c:pt>
                <c:pt idx="4">
                  <c:v>36.3640742428984</c:v>
                </c:pt>
                <c:pt idx="5">
                  <c:v>36.855</c:v>
                </c:pt>
                <c:pt idx="6">
                  <c:v>36.505</c:v>
                </c:pt>
                <c:pt idx="7">
                  <c:v>36.78</c:v>
                </c:pt>
                <c:pt idx="8">
                  <c:v>42.44571428571425</c:v>
                </c:pt>
                <c:pt idx="9">
                  <c:v>46.87428571428568</c:v>
                </c:pt>
                <c:pt idx="10">
                  <c:v>41.91714285714284</c:v>
                </c:pt>
                <c:pt idx="11">
                  <c:v>37.50285714285715</c:v>
                </c:pt>
                <c:pt idx="12">
                  <c:v>42.46714285714285</c:v>
                </c:pt>
                <c:pt idx="13">
                  <c:v>45.7957142857143</c:v>
                </c:pt>
                <c:pt idx="14">
                  <c:v>40.72428571428571</c:v>
                </c:pt>
                <c:pt idx="15">
                  <c:v>40.51134285714284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371640"/>
        <c:axId val="2129352328"/>
      </c:scatterChart>
      <c:valAx>
        <c:axId val="2129371640"/>
        <c:scaling>
          <c:orientation val="minMax"/>
          <c:max val="2011.0"/>
          <c:min val="1996.0"/>
        </c:scaling>
        <c:delete val="0"/>
        <c:axPos val="b"/>
        <c:numFmt formatCode="General" sourceLinked="1"/>
        <c:majorTickMark val="none"/>
        <c:minorTickMark val="none"/>
        <c:tickLblPos val="nextTo"/>
        <c:crossAx val="2129352328"/>
        <c:crosses val="autoZero"/>
        <c:crossBetween val="midCat"/>
      </c:valAx>
      <c:valAx>
        <c:axId val="2129352328"/>
        <c:scaling>
          <c:orientation val="minMax"/>
          <c:min val="3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2937164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State</c:v>
          </c:tx>
          <c:xVal>
            <c:numRef>
              <c:f>Sheet1!$J$84:$J$88</c:f>
              <c:numCache>
                <c:formatCode>General</c:formatCode>
                <c:ptCount val="5"/>
                <c:pt idx="0">
                  <c:v>0.0</c:v>
                </c:pt>
                <c:pt idx="1">
                  <c:v>338300.0</c:v>
                </c:pt>
                <c:pt idx="2">
                  <c:v>1.0316E6</c:v>
                </c:pt>
                <c:pt idx="3">
                  <c:v>1.049E6</c:v>
                </c:pt>
                <c:pt idx="4">
                  <c:v>1.049E6</c:v>
                </c:pt>
              </c:numCache>
            </c:numRef>
          </c:xVal>
          <c:yVal>
            <c:numRef>
              <c:f>Sheet1!$F$84:$F$88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8164328"/>
        <c:axId val="2093729848"/>
      </c:scatterChart>
      <c:valAx>
        <c:axId val="212816432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2093729848"/>
        <c:crosses val="autoZero"/>
        <c:crossBetween val="midCat"/>
      </c:valAx>
      <c:valAx>
        <c:axId val="2093729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8164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State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State</c:v>
          </c:tx>
          <c:xVal>
            <c:numRef>
              <c:f>'[(yoo)Residue data.xls]Sheet1'!$J$84:$J$88</c:f>
              <c:numCache>
                <c:formatCode>General</c:formatCode>
                <c:ptCount val="5"/>
                <c:pt idx="0">
                  <c:v>0.0</c:v>
                </c:pt>
                <c:pt idx="1">
                  <c:v>338300.0</c:v>
                </c:pt>
                <c:pt idx="2">
                  <c:v>1.0316E6</c:v>
                </c:pt>
                <c:pt idx="3">
                  <c:v>1.049E6</c:v>
                </c:pt>
                <c:pt idx="4">
                  <c:v>1.049E6</c:v>
                </c:pt>
              </c:numCache>
            </c:numRef>
          </c:xVal>
          <c:yVal>
            <c:numRef>
              <c:f>'[(yoo)Residue data.xls]Sheet1'!$F$84:$F$88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312200"/>
        <c:axId val="2092299880"/>
      </c:scatterChart>
      <c:valAx>
        <c:axId val="212931220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2092299880"/>
        <c:crosses val="autoZero"/>
        <c:crossBetween val="midCat"/>
      </c:valAx>
      <c:valAx>
        <c:axId val="2092299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9312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Region </a:t>
            </a:r>
            <a:r>
              <a:rPr lang="en-US" dirty="0" smtClean="0"/>
              <a:t>1 (S)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Region 1</c:v>
          </c:tx>
          <c:xVal>
            <c:numRef>
              <c:f>Sheet1!$G$84:$G$88</c:f>
              <c:numCache>
                <c:formatCode>General</c:formatCode>
                <c:ptCount val="5"/>
                <c:pt idx="0">
                  <c:v>0.0</c:v>
                </c:pt>
                <c:pt idx="1">
                  <c:v>73200.0</c:v>
                </c:pt>
                <c:pt idx="2">
                  <c:v>215100.0</c:v>
                </c:pt>
                <c:pt idx="3">
                  <c:v>216000.0</c:v>
                </c:pt>
                <c:pt idx="4">
                  <c:v>216000.0</c:v>
                </c:pt>
              </c:numCache>
            </c:numRef>
          </c:xVal>
          <c:yVal>
            <c:numRef>
              <c:f>Sheet1!$F$84:$F$88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318136"/>
        <c:axId val="2125321160"/>
      </c:scatterChart>
      <c:valAx>
        <c:axId val="212531813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2125321160"/>
        <c:crosses val="autoZero"/>
        <c:crossBetween val="midCat"/>
      </c:valAx>
      <c:valAx>
        <c:axId val="2125321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3181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Region </a:t>
            </a:r>
            <a:r>
              <a:rPr lang="en-US" dirty="0" smtClean="0"/>
              <a:t>2 (NE)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Region 2</c:v>
          </c:tx>
          <c:xVal>
            <c:numRef>
              <c:f>Sheet1!$H$84:$H$88</c:f>
              <c:numCache>
                <c:formatCode>General</c:formatCode>
                <c:ptCount val="5"/>
                <c:pt idx="0">
                  <c:v>0.0</c:v>
                </c:pt>
                <c:pt idx="1">
                  <c:v>95000.0</c:v>
                </c:pt>
                <c:pt idx="2">
                  <c:v>305600.0</c:v>
                </c:pt>
                <c:pt idx="3">
                  <c:v>316100.0</c:v>
                </c:pt>
                <c:pt idx="4">
                  <c:v>316100.0</c:v>
                </c:pt>
              </c:numCache>
            </c:numRef>
          </c:xVal>
          <c:yVal>
            <c:numRef>
              <c:f>Sheet1!$F$84:$F$88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409400"/>
        <c:axId val="2086412424"/>
      </c:scatterChart>
      <c:valAx>
        <c:axId val="208640940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2086412424"/>
        <c:crosses val="autoZero"/>
        <c:crossBetween val="midCat"/>
      </c:valAx>
      <c:valAx>
        <c:axId val="2086412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64094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Region </a:t>
            </a:r>
            <a:r>
              <a:rPr lang="en-US" dirty="0" smtClean="0"/>
              <a:t>3 (NW)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Region 3</c:v>
          </c:tx>
          <c:xVal>
            <c:numRef>
              <c:f>Sheet1!$I$84:$I$88</c:f>
              <c:numCache>
                <c:formatCode>General</c:formatCode>
                <c:ptCount val="5"/>
                <c:pt idx="0">
                  <c:v>0.0</c:v>
                </c:pt>
                <c:pt idx="1">
                  <c:v>170100.0</c:v>
                </c:pt>
                <c:pt idx="2">
                  <c:v>510900.0</c:v>
                </c:pt>
                <c:pt idx="3">
                  <c:v>516900.0</c:v>
                </c:pt>
                <c:pt idx="4">
                  <c:v>516900.0</c:v>
                </c:pt>
              </c:numCache>
            </c:numRef>
          </c:xVal>
          <c:yVal>
            <c:numRef>
              <c:f>Sheet1!$F$84:$F$88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379128"/>
        <c:axId val="2086382152"/>
      </c:scatterChart>
      <c:valAx>
        <c:axId val="208637912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2086382152"/>
        <c:crosses val="autoZero"/>
        <c:crossBetween val="midCat"/>
      </c:valAx>
      <c:valAx>
        <c:axId val="2086382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63791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0.01211</cdr:x>
      <cdr:y>0.0202</cdr:y>
    </cdr:from>
    <cdr:to>
      <cdr:x>0.13767</cdr:x>
      <cdr:y>0.20482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438" y="31939"/>
          <a:ext cx="751063" cy="291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$/ton</a:t>
          </a:r>
        </a:p>
      </cdr:txBody>
    </cdr:sp>
  </cdr:relSizeAnchor>
  <cdr:relSizeAnchor xmlns:cdr="http://schemas.openxmlformats.org/drawingml/2006/chartDrawing">
    <cdr:from>
      <cdr:x>0.92429</cdr:x>
      <cdr:y>0.77903</cdr:y>
    </cdr:from>
    <cdr:to>
      <cdr:x>1</cdr:x>
      <cdr:y>0.88115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3372" y="1981200"/>
          <a:ext cx="480278" cy="259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tons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0.00935</cdr:x>
      <cdr:y>0.07482</cdr:y>
    </cdr:from>
    <cdr:to>
      <cdr:x>0.13491</cdr:x>
      <cdr:y>0.17006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182433"/>
          <a:ext cx="1023741" cy="232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$/ton</a:t>
          </a:r>
        </a:p>
      </cdr:txBody>
    </cdr:sp>
  </cdr:relSizeAnchor>
  <cdr:relSizeAnchor xmlns:cdr="http://schemas.openxmlformats.org/drawingml/2006/chartDrawing">
    <cdr:from>
      <cdr:x>0.93458</cdr:x>
      <cdr:y>0.77649</cdr:y>
    </cdr:from>
    <cdr:to>
      <cdr:x>0.99565</cdr:x>
      <cdr:y>0.856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0" y="1893401"/>
          <a:ext cx="497928" cy="193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tons</a:t>
          </a:r>
        </a:p>
      </cdr:txBody>
    </cdr:sp>
  </cdr:relSizeAnchor>
  <cdr:relSizeAnchor xmlns:cdr="http://schemas.openxmlformats.org/drawingml/2006/chartDrawing">
    <cdr:from>
      <cdr:x>0.83927</cdr:x>
      <cdr:y>0.77203</cdr:y>
    </cdr:from>
    <cdr:to>
      <cdr:x>0.94393</cdr:x>
      <cdr:y>0.87818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42886" y="1882523"/>
          <a:ext cx="853314" cy="258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1,049,000</a:t>
          </a:r>
          <a:endParaRPr lang="en-US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0.93122</cdr:x>
      <cdr:y>0.81922</cdr:y>
    </cdr:from>
    <cdr:to>
      <cdr:x>1</cdr:x>
      <cdr:y>0.88283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41072" y="2496979"/>
          <a:ext cx="497928" cy="193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tons</a:t>
          </a:r>
        </a:p>
      </cdr:txBody>
    </cdr:sp>
  </cdr:relSizeAnchor>
  <cdr:relSizeAnchor xmlns:cdr="http://schemas.openxmlformats.org/drawingml/2006/chartDrawing">
    <cdr:from>
      <cdr:x>0.01755</cdr:x>
      <cdr:y>0.07652</cdr:y>
    </cdr:from>
    <cdr:to>
      <cdr:x>0.15897</cdr:x>
      <cdr:y>0.15271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7034" y="233241"/>
          <a:ext cx="1023741" cy="232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$/ton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0.92055</cdr:x>
      <cdr:y>0.81001</cdr:y>
    </cdr:from>
    <cdr:to>
      <cdr:x>1</cdr:x>
      <cdr:y>0.87826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9523" y="2301114"/>
          <a:ext cx="497928" cy="193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tons</a:t>
          </a:r>
        </a:p>
      </cdr:txBody>
    </cdr:sp>
  </cdr:relSizeAnchor>
  <cdr:relSizeAnchor xmlns:cdr="http://schemas.openxmlformats.org/drawingml/2006/chartDrawing">
    <cdr:from>
      <cdr:x>0.02027</cdr:x>
      <cdr:y>0.0821</cdr:y>
    </cdr:from>
    <cdr:to>
      <cdr:x>0.18361</cdr:x>
      <cdr:y>0.16385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7034" y="233241"/>
          <a:ext cx="1023741" cy="232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$/ton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701" cy="350056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371" y="0"/>
            <a:ext cx="4002701" cy="350056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9B9CDB6-37BB-415C-BF81-D4423ADDAFD6}" type="datetimeFigureOut">
              <a:rPr lang="en-US" smtClean="0"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85"/>
            <a:ext cx="4002701" cy="350056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371" y="6659185"/>
            <a:ext cx="4002701" cy="350056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D91463E4-0AC7-4F93-9DF0-4185CCA3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701" cy="350056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1" y="0"/>
            <a:ext cx="4002701" cy="350056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D6F64714-A103-46FC-ABC3-CC0A1F7D1A15}" type="datetimeFigureOut">
              <a:rPr lang="en-US" smtClean="0"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16" tIns="43658" rIns="87316" bIns="43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10" y="3330174"/>
            <a:ext cx="7388058" cy="3153984"/>
          </a:xfrm>
          <a:prstGeom prst="rect">
            <a:avLst/>
          </a:prstGeom>
        </p:spPr>
        <p:txBody>
          <a:bodyPr vert="horz" lIns="87316" tIns="43658" rIns="87316" bIns="436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185"/>
            <a:ext cx="4002701" cy="350056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1" y="6659185"/>
            <a:ext cx="4002701" cy="350056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008B30BE-2986-468F-9D1B-0CE3A815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1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394F4-F2D5-4445-8B10-75611FAE6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Wisconsin</a:t>
            </a:r>
            <a:r>
              <a:rPr lang="en-US" baseline="0" dirty="0" smtClean="0"/>
              <a:t> has been the number one paper making state in the nation for over 50 years. </a:t>
            </a:r>
          </a:p>
          <a:p>
            <a:endParaRPr lang="en-US" dirty="0" smtClean="0"/>
          </a:p>
          <a:p>
            <a:r>
              <a:rPr lang="en-US" dirty="0" smtClean="0"/>
              <a:t>Source: Wisconsin Timber Industry: An Assessment of Timber Product Output and Use in 2003 (the most recent report</a:t>
            </a:r>
            <a:r>
              <a:rPr lang="en-US" baseline="0" dirty="0" smtClean="0"/>
              <a:t> by USDA, forest service, Northern Research </a:t>
            </a:r>
            <a:r>
              <a:rPr lang="en-US" baseline="0" dirty="0" err="1" smtClean="0"/>
              <a:t>Stattion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Figure 3. Wisconsin industrial </a:t>
            </a:r>
            <a:r>
              <a:rPr lang="en-US" dirty="0" err="1" smtClean="0"/>
              <a:t>roundwood</a:t>
            </a:r>
            <a:r>
              <a:rPr lang="en-US" dirty="0" smtClean="0"/>
              <a:t> production by category and year. </a:t>
            </a:r>
          </a:p>
          <a:p>
            <a:r>
              <a:rPr lang="en-US" dirty="0" smtClean="0"/>
              <a:t>2003 production</a:t>
            </a:r>
            <a:r>
              <a:rPr lang="en-US" baseline="0" dirty="0" smtClean="0"/>
              <a:t> (in Million Cubit Feet) and percentages for pulpwood and </a:t>
            </a:r>
            <a:r>
              <a:rPr lang="en-US" baseline="0" dirty="0" err="1" smtClean="0"/>
              <a:t>sawlogs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30BE-2986-468F-9D1B-0CE3A815F2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4-A: Wisconsin </a:t>
            </a:r>
            <a:r>
              <a:rPr lang="en-US" dirty="0" err="1" smtClean="0"/>
              <a:t>roundwood</a:t>
            </a:r>
            <a:r>
              <a:rPr lang="en-US" baseline="0" dirty="0" smtClean="0"/>
              <a:t> pulpwood production in 2003 and state of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30BE-2986-468F-9D1B-0CE3A815F2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8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</a:t>
            </a:r>
            <a:r>
              <a:rPr lang="en-US" baseline="0" dirty="0" smtClean="0"/>
              <a:t>cal part of the supply curve indicates the limit of available residuals. No matter how high the price goes, there is not more residuals exists.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30BE-2986-468F-9D1B-0CE3A815F2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9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394F4-F2D5-4445-8B10-75611FAE6F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218" y="448339"/>
            <a:ext cx="6183312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Grass with sk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4100"/>
            <a:ext cx="91440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ss with sk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4100"/>
            <a:ext cx="91440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ss with sk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4100"/>
            <a:ext cx="91440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458" y="0"/>
            <a:ext cx="5130413" cy="393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8650"/>
            <a:ext cx="9794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57200" y="1143000"/>
            <a:ext cx="8229600" cy="1588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7612" y="5844210"/>
            <a:ext cx="1186388" cy="9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8650"/>
            <a:ext cx="9794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57200" y="1143000"/>
            <a:ext cx="8229600" cy="1588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8650"/>
            <a:ext cx="9794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47638" y="1141413"/>
            <a:ext cx="8229600" cy="1587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3" descr="pica1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075" y="1219200"/>
            <a:ext cx="1254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ayWindro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6075" y="4533900"/>
            <a:ext cx="12430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DETAILTU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715000"/>
            <a:ext cx="1208088" cy="118110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7966075" y="2209800"/>
            <a:ext cx="1254125" cy="1447800"/>
            <a:chOff x="1501775" y="1525588"/>
            <a:chExt cx="2973388" cy="4933950"/>
          </a:xfrm>
        </p:grpSpPr>
        <p:pic>
          <p:nvPicPr>
            <p:cNvPr id="10" name="Picture 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01775" y="1525588"/>
              <a:ext cx="2973388" cy="493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412610" y="5831974"/>
              <a:ext cx="2036207" cy="5355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476596" y="6097068"/>
              <a:ext cx="797922" cy="270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0" y="0"/>
                </a:cxn>
                <a:cxn ang="0">
                  <a:pos x="500" y="17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501" h="18">
                  <a:moveTo>
                    <a:pt x="0" y="0"/>
                  </a:moveTo>
                  <a:lnTo>
                    <a:pt x="500" y="0"/>
                  </a:lnTo>
                  <a:lnTo>
                    <a:pt x="500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259463" y="5923946"/>
              <a:ext cx="933418" cy="384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0.05 mm</a:t>
              </a:r>
            </a:p>
          </p:txBody>
        </p:sp>
      </p:grpSp>
      <p:pic>
        <p:nvPicPr>
          <p:cNvPr id="14" name="Picture 11" descr="pica26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6075" y="3352800"/>
            <a:ext cx="12541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SEEDLING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6075" y="0"/>
            <a:ext cx="12541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8238" cy="944562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15" y="1371600"/>
            <a:ext cx="7333285" cy="46783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xmlns:p14="http://schemas.microsoft.com/office/powerpoint/2010/main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xdu23@wis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nrs.fs.fed.us/pubs/rb/rb_nrs19.pd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0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Price Dynamics in Wisconsin Woody Biomass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21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4" y="2133600"/>
            <a:ext cx="3129742" cy="3308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Wisconsin’s 3 regions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egion 1: South</a:t>
            </a:r>
          </a:p>
          <a:p>
            <a:pPr lvl="1"/>
            <a:r>
              <a:rPr lang="en-US" dirty="0" smtClean="0"/>
              <a:t>region 2: NE</a:t>
            </a:r>
          </a:p>
          <a:p>
            <a:pPr lvl="1"/>
            <a:r>
              <a:rPr lang="en-US" dirty="0" smtClean="0"/>
              <a:t>region 3: NW</a:t>
            </a:r>
          </a:p>
          <a:p>
            <a:r>
              <a:rPr lang="en-US" dirty="0" smtClean="0"/>
              <a:t>Pulpwood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nnual production and price data over 1996-2008</a:t>
            </a:r>
          </a:p>
          <a:p>
            <a:pPr lvl="1"/>
            <a:r>
              <a:rPr lang="en-US" dirty="0" smtClean="0"/>
              <a:t>Quantity: Northern Research Station, NFS </a:t>
            </a:r>
          </a:p>
          <a:p>
            <a:pPr lvl="1"/>
            <a:r>
              <a:rPr lang="en-US" dirty="0" smtClean="0"/>
              <a:t>Price: Timber Mart North</a:t>
            </a:r>
            <a:r>
              <a:rPr lang="en-US" dirty="0"/>
              <a:t>©</a:t>
            </a:r>
            <a:r>
              <a:rPr lang="en-US" i="1" dirty="0"/>
              <a:t> </a:t>
            </a:r>
            <a:r>
              <a:rPr lang="en-US" dirty="0"/>
              <a:t>Price </a:t>
            </a:r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Demand shifter: pulp mill capacity (Lockwood Post Annual Directory)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464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Pulpwood Production, Delivered Price and Pulp </a:t>
            </a:r>
            <a:r>
              <a:rPr lang="en-US" sz="3200" dirty="0"/>
              <a:t>M</a:t>
            </a:r>
            <a:r>
              <a:rPr lang="en-US" sz="3200" dirty="0" smtClean="0"/>
              <a:t>ill Capacity (Normalized) in WI (1996-2011)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791200"/>
            <a:ext cx="5121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Price: 1996-2011 ($/ton)</a:t>
            </a:r>
          </a:p>
          <a:p>
            <a:r>
              <a:rPr lang="en-US" dirty="0" smtClean="0"/>
              <a:t>Production: 1996-2008 (cords; /100,000)</a:t>
            </a:r>
          </a:p>
          <a:p>
            <a:r>
              <a:rPr lang="en-US" dirty="0" smtClean="0"/>
              <a:t>Capacity: 1996-2011 (tons/</a:t>
            </a:r>
            <a:r>
              <a:rPr lang="en-US" dirty="0" err="1" smtClean="0"/>
              <a:t>yr</a:t>
            </a:r>
            <a:r>
              <a:rPr lang="en-US" dirty="0" smtClean="0"/>
              <a:t>; /200)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86950758"/>
              </p:ext>
            </p:extLst>
          </p:nvPr>
        </p:nvGraphicFramePr>
        <p:xfrm>
          <a:off x="1295400" y="1676400"/>
          <a:ext cx="6520180" cy="3791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004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Data,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Residuals</a:t>
            </a:r>
          </a:p>
          <a:p>
            <a:pPr lvl="1"/>
            <a:r>
              <a:rPr lang="en-US" dirty="0"/>
              <a:t>Billion Ton Study (BTS) supply curve</a:t>
            </a:r>
          </a:p>
          <a:p>
            <a:r>
              <a:rPr lang="en-US" dirty="0" smtClean="0"/>
              <a:t>Saw logs </a:t>
            </a:r>
          </a:p>
          <a:p>
            <a:pPr lvl="1"/>
            <a:r>
              <a:rPr lang="en-US" dirty="0" smtClean="0"/>
              <a:t>Production survey data for 1996, 1999, 2003 and 2008</a:t>
            </a:r>
          </a:p>
          <a:p>
            <a:pPr lvl="1"/>
            <a:r>
              <a:rPr lang="en-US" dirty="0" smtClean="0"/>
              <a:t>Price</a:t>
            </a:r>
            <a:r>
              <a:rPr lang="en-US" dirty="0"/>
              <a:t>: Timber Mart North©</a:t>
            </a:r>
            <a:r>
              <a:rPr lang="en-US" i="1" dirty="0"/>
              <a:t> </a:t>
            </a:r>
            <a:r>
              <a:rPr lang="en-US" dirty="0"/>
              <a:t>Price </a:t>
            </a:r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Not modeled specifically because of data limitation</a:t>
            </a:r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28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295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Saw Logs Delivered Prices and Production (Normalized) in WI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5791200"/>
            <a:ext cx="5121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Price: 1996-2011 ($/</a:t>
            </a:r>
            <a:r>
              <a:rPr lang="en-US" dirty="0" err="1" smtClean="0"/>
              <a:t>mbf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Production: 1996-2008 (</a:t>
            </a:r>
            <a:r>
              <a:rPr lang="en-US" dirty="0" err="1" smtClean="0"/>
              <a:t>mbf</a:t>
            </a:r>
            <a:r>
              <a:rPr lang="en-US" dirty="0" smtClean="0"/>
              <a:t>; /10,000)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407025" cy="40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734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Residual Supply/Demand Analysis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958534"/>
              </p:ext>
            </p:extLst>
          </p:nvPr>
        </p:nvGraphicFramePr>
        <p:xfrm>
          <a:off x="1143000" y="1905000"/>
          <a:ext cx="634365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4129311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Residuals – State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99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Supply curve (BTS 2012)</a:t>
            </a:r>
          </a:p>
          <a:p>
            <a:r>
              <a:rPr lang="en-US" dirty="0" smtClean="0"/>
              <a:t>Demand from RPS: </a:t>
            </a:r>
            <a:r>
              <a:rPr lang="en-US" dirty="0"/>
              <a:t>5.55</a:t>
            </a:r>
            <a:r>
              <a:rPr lang="en-US" dirty="0" smtClean="0"/>
              <a:t>% (1.3%) </a:t>
            </a:r>
            <a:r>
              <a:rPr lang="en-US" dirty="0"/>
              <a:t>for </a:t>
            </a:r>
            <a:r>
              <a:rPr lang="en-US" dirty="0" smtClean="0"/>
              <a:t>2010~14</a:t>
            </a:r>
            <a:r>
              <a:rPr lang="en-US" dirty="0"/>
              <a:t>, and 9.55</a:t>
            </a:r>
            <a:r>
              <a:rPr lang="en-US" dirty="0" smtClean="0"/>
              <a:t>% (2.0%) </a:t>
            </a:r>
            <a:r>
              <a:rPr lang="en-US" dirty="0"/>
              <a:t>by </a:t>
            </a:r>
            <a:r>
              <a:rPr lang="en-US" dirty="0" smtClean="0"/>
              <a:t>2015 from renewable resources (residuals)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51970"/>
              </p:ext>
            </p:extLst>
          </p:nvPr>
        </p:nvGraphicFramePr>
        <p:xfrm>
          <a:off x="1062392" y="4800600"/>
          <a:ext cx="7689272" cy="1898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565"/>
                <a:gridCol w="1654685"/>
                <a:gridCol w="631789"/>
                <a:gridCol w="534013"/>
                <a:gridCol w="616746"/>
                <a:gridCol w="699480"/>
                <a:gridCol w="616746"/>
                <a:gridCol w="621761"/>
                <a:gridCol w="621761"/>
                <a:gridCol w="481363"/>
                <a:gridCol w="481363"/>
              </a:tblGrid>
              <a:tr h="1607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Wisconsin's Electric Power Industry Net Generation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(thousand megawatthours)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</a:tr>
              <a:tr h="290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2010-2014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60,122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60,445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61,825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61,640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63,391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63,480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59,959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64,314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64314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Renewables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3,069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3,094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2,922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2,944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2,846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3,370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3,734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(Percent of State Total, %)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5.1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5.1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4.7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4.8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4.5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5.3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6.2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Wood/Wood Waste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757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774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785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775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769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836</a:t>
                      </a:r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1286</a:t>
                      </a:r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(Percent of State Total, %)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1.3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1.0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1.2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1.3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1.2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1.2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1.3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1.3</a:t>
                      </a:r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2.0</a:t>
                      </a:r>
                    </a:p>
                  </a:txBody>
                  <a:tcPr marL="8037" marR="8037" marT="8037" marB="0" anchor="ctr"/>
                </a:tc>
              </a:tr>
              <a:tr h="160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*Source: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State Renewable Electricity Profiles 2007, State Renewable Electricity Profiles 2009 (EIA)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203,000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313,000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</a:tr>
              <a:tr h="160734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** 3.55% for the years 2006~2009, 5.55% for the years 2010~2014, and 9.55% by 2015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</a:tr>
              <a:tr h="1607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*** average over species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0392" y="2192922"/>
            <a:ext cx="8386408" cy="2523725"/>
            <a:chOff x="300392" y="2192922"/>
            <a:chExt cx="8386408" cy="2523725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1069048"/>
                </p:ext>
              </p:extLst>
            </p:nvPr>
          </p:nvGraphicFramePr>
          <p:xfrm>
            <a:off x="533400" y="2278247"/>
            <a:ext cx="8153400" cy="243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 flipV="1">
              <a:off x="1676400" y="2667000"/>
              <a:ext cx="0" cy="1600200"/>
            </a:xfrm>
            <a:prstGeom prst="line">
              <a:avLst/>
            </a:prstGeom>
            <a:ln w="158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90800" y="2667000"/>
              <a:ext cx="0" cy="1600200"/>
            </a:xfrm>
            <a:prstGeom prst="line">
              <a:avLst/>
            </a:prstGeom>
            <a:ln w="15875" cmpd="sng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667000" y="2454532"/>
              <a:ext cx="381000" cy="3648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1"/>
            </p:cNvCxnSpPr>
            <p:nvPr/>
          </p:nvCxnSpPr>
          <p:spPr>
            <a:xfrm flipH="1">
              <a:off x="1702850" y="2346811"/>
              <a:ext cx="278350" cy="4417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48000" y="2274103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1200" y="2192922"/>
              <a:ext cx="813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2010</a:t>
              </a:r>
              <a:endParaRPr lang="en-US" sz="14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38200" y="3893757"/>
              <a:ext cx="17790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8200" y="3989147"/>
              <a:ext cx="8382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0392" y="375913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19.3</a:t>
              </a:r>
            </a:p>
            <a:p>
              <a:r>
                <a:rPr lang="en-US" sz="900" dirty="0" smtClean="0">
                  <a:solidFill>
                    <a:srgbClr val="FF0000"/>
                  </a:solidFill>
                </a:rPr>
                <a:t>16.0</a:t>
              </a:r>
              <a:endParaRPr 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00" y="4418660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203,000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6000" y="4418661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313,000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1676400" y="4267200"/>
              <a:ext cx="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5" idx="0"/>
            </p:cNvCxnSpPr>
            <p:nvPr/>
          </p:nvCxnSpPr>
          <p:spPr>
            <a:xfrm flipV="1">
              <a:off x="2590800" y="4266261"/>
              <a:ext cx="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376286" y="3467100"/>
              <a:ext cx="0" cy="95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6407227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Residuals – Regional Level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33976"/>
              </p:ext>
            </p:extLst>
          </p:nvPr>
        </p:nvGraphicFramePr>
        <p:xfrm>
          <a:off x="3196416" y="5105400"/>
          <a:ext cx="3870438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553"/>
                <a:gridCol w="728553"/>
                <a:gridCol w="956226"/>
                <a:gridCol w="728553"/>
                <a:gridCol w="728553"/>
              </a:tblGrid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8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Electricity generation (1,000 MWH)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35,072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35,072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From wood residue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1.30%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2.00%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455.9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701.4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8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RPS residue demand (tons)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111,000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171,000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520016" y="1367592"/>
            <a:ext cx="6553200" cy="3407267"/>
            <a:chOff x="762000" y="1295400"/>
            <a:chExt cx="6553200" cy="3407267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74569233"/>
                </p:ext>
              </p:extLst>
            </p:nvPr>
          </p:nvGraphicFramePr>
          <p:xfrm>
            <a:off x="838200" y="1295400"/>
            <a:ext cx="64770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 flipV="1">
              <a:off x="3733800" y="3276600"/>
              <a:ext cx="0" cy="91440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029200" y="3124200"/>
              <a:ext cx="0" cy="106680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390900" y="4456446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111,000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6300" y="4447011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171,000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143000" y="3276600"/>
              <a:ext cx="2590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43000" y="3124200"/>
              <a:ext cx="3886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62000" y="299636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26.9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22.7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0" idx="0"/>
            </p:cNvCxnSpPr>
            <p:nvPr/>
          </p:nvCxnSpPr>
          <p:spPr>
            <a:xfrm flipV="1">
              <a:off x="3733800" y="4191000"/>
              <a:ext cx="0" cy="2654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023532" y="4215394"/>
              <a:ext cx="0" cy="2560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72200" y="2996360"/>
              <a:ext cx="0" cy="1194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67531" y="4170052"/>
              <a:ext cx="6096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215,100</a:t>
              </a:r>
              <a:endParaRPr lang="en-US" sz="9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032829" y="2692052"/>
              <a:ext cx="381000" cy="3648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3781928" y="2572299"/>
              <a:ext cx="613229" cy="6602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413829" y="2403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47029" y="2382314"/>
              <a:ext cx="813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2010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8505210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Residuals – Region 2 (NE)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012559"/>
              </p:ext>
            </p:extLst>
          </p:nvPr>
        </p:nvGraphicFramePr>
        <p:xfrm>
          <a:off x="3200400" y="5181600"/>
          <a:ext cx="3314702" cy="134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944"/>
                <a:gridCol w="623944"/>
                <a:gridCol w="818926"/>
                <a:gridCol w="623944"/>
                <a:gridCol w="623944"/>
              </a:tblGrid>
              <a:tr h="268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86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Electricity generation (1,000 MWH)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17,254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17,254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8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From wood residue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1.30%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2.00%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8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224.3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345.1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86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RPS residue demand (tons)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54,580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91,273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07453" y="1447800"/>
            <a:ext cx="7478307" cy="3269981"/>
            <a:chOff x="446493" y="1447800"/>
            <a:chExt cx="7478307" cy="3269981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4069700"/>
                </p:ext>
              </p:extLst>
            </p:nvPr>
          </p:nvGraphicFramePr>
          <p:xfrm>
            <a:off x="685800" y="1447800"/>
            <a:ext cx="723900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 flipV="1">
              <a:off x="2042286" y="3626742"/>
              <a:ext cx="0" cy="56425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667000" y="3505200"/>
              <a:ext cx="0" cy="685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998157" y="3596514"/>
              <a:ext cx="9906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990600" y="3505200"/>
              <a:ext cx="16764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20613" y="4471560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54,580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07542" y="4463063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91,273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6493" y="3352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19.6</a:t>
              </a:r>
            </a:p>
            <a:p>
              <a:r>
                <a:rPr lang="en-US" sz="900" dirty="0" smtClean="0">
                  <a:solidFill>
                    <a:srgbClr val="FF0000"/>
                  </a:solidFill>
                </a:rPr>
                <a:t>15.8</a:t>
              </a:r>
              <a:endParaRPr lang="en-US" sz="9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934200" y="2743200"/>
              <a:ext cx="0" cy="1447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934200" y="3944779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316,100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812837" y="2999901"/>
              <a:ext cx="204305" cy="3648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021769" y="3127249"/>
              <a:ext cx="278350" cy="4417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17142" y="2819471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72874" y="2819472"/>
              <a:ext cx="642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2010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1282186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Residuals – Region 3 (NW)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170928"/>
              </p:ext>
            </p:extLst>
          </p:nvPr>
        </p:nvGraphicFramePr>
        <p:xfrm>
          <a:off x="3048000" y="5105400"/>
          <a:ext cx="3476548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409"/>
                <a:gridCol w="654409"/>
                <a:gridCol w="858912"/>
                <a:gridCol w="654409"/>
                <a:gridCol w="654409"/>
              </a:tblGrid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3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Electricity generation (1,000 MWH)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11,988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11,988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From wood residue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1.30%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2.00%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155.8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239.8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3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RPS residue demand (tons)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37,911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58,351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206572" y="1600200"/>
            <a:ext cx="6581698" cy="2971800"/>
            <a:chOff x="523953" y="1600200"/>
            <a:chExt cx="6581698" cy="297180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27387619"/>
                </p:ext>
              </p:extLst>
            </p:nvPr>
          </p:nvGraphicFramePr>
          <p:xfrm>
            <a:off x="838200" y="1600200"/>
            <a:ext cx="6267451" cy="2840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 flipV="1">
              <a:off x="1676400" y="3657600"/>
              <a:ext cx="0" cy="4572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524000" y="3733800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43000" y="4325779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37,911 58,351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371600" y="4114800"/>
              <a:ext cx="152400" cy="2109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1676400" y="4114800"/>
              <a:ext cx="152400" cy="2109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143000" y="3711129"/>
              <a:ext cx="381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174488" y="3657600"/>
              <a:ext cx="50191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23953" y="3513387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13.4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10.2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997129" y="2819400"/>
              <a:ext cx="0" cy="129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967531" y="3901314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516,900</a:t>
              </a:r>
              <a:endParaRPr lang="en-US" sz="1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676400" y="3127177"/>
              <a:ext cx="457200" cy="5304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1524000" y="3045996"/>
              <a:ext cx="114300" cy="6116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33600" y="2819399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99818" y="2738219"/>
              <a:ext cx="813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2010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5622070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Summary - Residuals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dirty="0" smtClean="0"/>
              <a:t>Rich source of wood residuals in Regions 2 (NE) and 3 (NW), not in Region 1 (S), after satisfying the demand of RPS (0.7 MM </a:t>
            </a:r>
            <a:r>
              <a:rPr lang="en-US" dirty="0" err="1" smtClean="0"/>
              <a:t>dt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Assume the demand of 0.2 MM </a:t>
            </a:r>
            <a:r>
              <a:rPr lang="en-US" dirty="0" err="1" smtClean="0"/>
              <a:t>dt</a:t>
            </a:r>
            <a:r>
              <a:rPr lang="en-US" dirty="0" smtClean="0"/>
              <a:t> for biofuel feedstock, </a:t>
            </a:r>
            <a:r>
              <a:rPr lang="en-US" dirty="0"/>
              <a:t>NW and NE regions in WI can support 2 and 1 conversion plants, </a:t>
            </a:r>
            <a:r>
              <a:rPr lang="en-US" dirty="0" smtClean="0"/>
              <a:t>respectively, using only residuals</a:t>
            </a:r>
          </a:p>
          <a:p>
            <a:r>
              <a:rPr lang="en-US" dirty="0" smtClean="0"/>
              <a:t>Higher demand may impact pulpwood market, which is illustrated by assuming incremental increase of biofuel feedstock demand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58837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 and Results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</a:t>
            </a:r>
            <a:r>
              <a:rPr lang="en-US" dirty="0" smtClean="0"/>
              <a:t>uestions</a:t>
            </a:r>
          </a:p>
          <a:p>
            <a:pPr lvl="1"/>
            <a:r>
              <a:rPr lang="en-US" dirty="0" smtClean="0"/>
              <a:t>Where, in what quantities and at what prices will wood residuals be available in Wisconsin? </a:t>
            </a:r>
          </a:p>
          <a:p>
            <a:pPr lvl="1"/>
            <a:r>
              <a:rPr lang="en-US" dirty="0" smtClean="0"/>
              <a:t>Will bioenergy development have significant price impacts on regional pulpwood markets, and to what extent? </a:t>
            </a:r>
          </a:p>
          <a:p>
            <a:r>
              <a:rPr lang="en-US" dirty="0" smtClean="0"/>
              <a:t>Preview of the main results</a:t>
            </a:r>
          </a:p>
          <a:p>
            <a:pPr lvl="1"/>
            <a:r>
              <a:rPr lang="en-US" dirty="0" smtClean="0"/>
              <a:t>Given the biomass demand of 0.2 MM </a:t>
            </a:r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, Northern Wisconsin can support 3 conversion plants by using only residuals</a:t>
            </a:r>
          </a:p>
          <a:p>
            <a:pPr lvl="1"/>
            <a:r>
              <a:rPr lang="en-US" dirty="0"/>
              <a:t>If total demand exceeds 1.2 MM </a:t>
            </a:r>
            <a:r>
              <a:rPr lang="en-US" dirty="0" err="1"/>
              <a:t>dt</a:t>
            </a:r>
            <a:r>
              <a:rPr lang="en-US" dirty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, </a:t>
            </a:r>
            <a:r>
              <a:rPr lang="en-US" dirty="0"/>
              <a:t>s</a:t>
            </a:r>
            <a:r>
              <a:rPr lang="en-US" dirty="0" smtClean="0"/>
              <a:t>ignificant impact </a:t>
            </a:r>
            <a:r>
              <a:rPr lang="en-US" dirty="0"/>
              <a:t>on regional pulpwood </a:t>
            </a:r>
            <a:r>
              <a:rPr lang="en-US" dirty="0" smtClean="0"/>
              <a:t>prices will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90270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Analysis Framework-Scenarios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38200" y="14478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" y="6248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8600" y="121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543800" y="625973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Quantity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838200" y="5029200"/>
            <a:ext cx="2286000" cy="381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4" idx="0"/>
          </p:cNvCxnSpPr>
          <p:nvPr/>
        </p:nvCxnSpPr>
        <p:spPr>
          <a:xfrm flipV="1">
            <a:off x="3124200" y="4487679"/>
            <a:ext cx="0" cy="180815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229461" y="2274701"/>
            <a:ext cx="15114" cy="113621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701661" y="5159363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76600" y="541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Residuals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5229461" y="3699678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43600" y="401079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Pulpwood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377500" y="2133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93581" y="260483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Sawlogs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47800" y="3733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Bioenergy demand (RPS)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57600" y="275646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Pulp/Paper industry demand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181100" y="3322620"/>
            <a:ext cx="1295400" cy="614323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886200" y="2403292"/>
            <a:ext cx="419100" cy="201547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562600" y="1447800"/>
            <a:ext cx="1330981" cy="191098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2604839"/>
            <a:ext cx="1219200" cy="23241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43400" y="2307240"/>
            <a:ext cx="1219200" cy="23241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346212" y="2835263"/>
            <a:ext cx="1219200" cy="23241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411366" y="2629862"/>
            <a:ext cx="453422" cy="190753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0916" y="4076700"/>
            <a:ext cx="838200" cy="1905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89012" y="3106238"/>
            <a:ext cx="1066800" cy="230396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03733" y="3457041"/>
            <a:ext cx="2125728" cy="1020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237018" y="1588532"/>
            <a:ext cx="2078182" cy="686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25107" y="6295831"/>
                <a:ext cx="398186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107" y="6295831"/>
                <a:ext cx="398186" cy="369909"/>
              </a:xfrm>
              <a:prstGeom prst="rect">
                <a:avLst/>
              </a:prstGeom>
              <a:blipFill rotWithShape="1">
                <a:blip r:embed="rId2"/>
                <a:stretch>
                  <a:fillRect r="-153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693685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010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Impact of </a:t>
            </a:r>
            <a:r>
              <a:rPr lang="en-US" sz="4000" dirty="0" smtClean="0"/>
              <a:t>Bioenergy Development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295400"/>
                <a:ext cx="7772400" cy="4953000"/>
              </a:xfrm>
            </p:spPr>
            <p:txBody>
              <a:bodyPr/>
              <a:lstStyle/>
              <a:p>
                <a:r>
                  <a:rPr lang="en-US" dirty="0" smtClean="0"/>
                  <a:t>When </a:t>
                </a:r>
                <a:r>
                  <a:rPr lang="en-US" dirty="0"/>
                  <a:t>exceeding the amount of available </a:t>
                </a:r>
                <a:r>
                  <a:rPr lang="en-US" dirty="0" smtClean="0"/>
                  <a:t>residuals an increased bioenergy demand will push up demand for pulpwood and thus prices</a:t>
                </a:r>
              </a:p>
              <a:p>
                <a:r>
                  <a:rPr lang="en-US" dirty="0" smtClean="0"/>
                  <a:t>Scenarios</a:t>
                </a:r>
              </a:p>
              <a:p>
                <a:pPr lvl="1"/>
                <a:r>
                  <a:rPr lang="en-US" dirty="0" smtClean="0"/>
                  <a:t> of </a:t>
                </a:r>
                <a:r>
                  <a:rPr lang="en-US" dirty="0" err="1"/>
                  <a:t>p</a:t>
                </a:r>
                <a:r>
                  <a:rPr lang="en-US" dirty="0" err="1" smtClean="0"/>
                  <a:t>ulpmill</a:t>
                </a:r>
                <a:r>
                  <a:rPr lang="en-US" dirty="0" smtClean="0"/>
                  <a:t> capacity (paper industrial demand for pulpwood)</a:t>
                </a:r>
              </a:p>
              <a:p>
                <a:pPr lvl="1"/>
                <a:r>
                  <a:rPr lang="en-US" dirty="0" smtClean="0"/>
                  <a:t>incremental increases (by 0.2 MM </a:t>
                </a:r>
                <a:r>
                  <a:rPr lang="en-US" dirty="0" err="1" smtClean="0"/>
                  <a:t>dt</a:t>
                </a:r>
                <a:r>
                  <a:rPr lang="en-US" dirty="0" smtClean="0"/>
                  <a:t>) of bioenergy demand for pulpwood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295400"/>
                <a:ext cx="7772400" cy="495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882722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82000" cy="10668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Impact </a:t>
            </a:r>
            <a:r>
              <a:rPr lang="en-US" sz="3600" dirty="0" smtClean="0"/>
              <a:t>on Regions 2 and 3 (NE/NW) pulpwood market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924799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660925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biomass demand of 0.2 MM </a:t>
            </a:r>
            <a:r>
              <a:rPr lang="en-US" dirty="0" err="1"/>
              <a:t>dt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, Northern Wisconsin can support 3 conversion plants by using only </a:t>
            </a:r>
            <a:r>
              <a:rPr lang="en-US" dirty="0" smtClean="0"/>
              <a:t>residuals</a:t>
            </a:r>
          </a:p>
          <a:p>
            <a:pPr lvl="1"/>
            <a:r>
              <a:rPr lang="en-US" dirty="0" smtClean="0"/>
              <a:t>2 in the NW Region</a:t>
            </a:r>
          </a:p>
          <a:p>
            <a:pPr lvl="1"/>
            <a:r>
              <a:rPr lang="en-US" dirty="0" smtClean="0"/>
              <a:t>1 in the NE Region</a:t>
            </a:r>
            <a:endParaRPr lang="en-US" dirty="0"/>
          </a:p>
          <a:p>
            <a:r>
              <a:rPr lang="en-US" dirty="0" smtClean="0"/>
              <a:t>If demand from biofuel/bioenergy sectors rises above 1.2 MM </a:t>
            </a:r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it could have significant impact on regional </a:t>
            </a:r>
            <a:r>
              <a:rPr lang="en-US" dirty="0"/>
              <a:t>pulpwood </a:t>
            </a:r>
            <a:r>
              <a:rPr lang="en-US" dirty="0" smtClean="0"/>
              <a:t>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41240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Sheldon Du</a:t>
            </a:r>
            <a:br>
              <a:rPr lang="en-US" sz="32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Dept. of Ag &amp; Applied Economics</a:t>
            </a:r>
            <a:br>
              <a:rPr lang="en-US" sz="2400" dirty="0" smtClean="0"/>
            </a:br>
            <a:r>
              <a:rPr lang="en-US" sz="2400" dirty="0" smtClean="0"/>
              <a:t>UW-Madison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xdu23@wisc.edu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7138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err="1" smtClean="0"/>
              <a:t>Roundwood</a:t>
            </a:r>
            <a:r>
              <a:rPr lang="en-US" dirty="0" smtClean="0"/>
              <a:t> markets in WI</a:t>
            </a:r>
          </a:p>
          <a:p>
            <a:r>
              <a:rPr lang="en-US" dirty="0" smtClean="0"/>
              <a:t>Economic analysis framework, scenarios and data</a:t>
            </a:r>
          </a:p>
          <a:p>
            <a:r>
              <a:rPr lang="en-US" dirty="0" smtClean="0"/>
              <a:t>Residual supply and demand analysis</a:t>
            </a:r>
          </a:p>
          <a:p>
            <a:r>
              <a:rPr lang="en-US" dirty="0" smtClean="0"/>
              <a:t>Impact of bioenergy development on regional pulpwood markets</a:t>
            </a:r>
          </a:p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2964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Roundwood</a:t>
            </a:r>
            <a:r>
              <a:rPr lang="en-US" dirty="0" smtClean="0"/>
              <a:t> Markets in Wisconsin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We focus on pulpwood and </a:t>
            </a:r>
            <a:r>
              <a:rPr lang="en-US" dirty="0" err="1" smtClean="0"/>
              <a:t>sawlogs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8879"/>
            <a:ext cx="5181600" cy="372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3062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Wisconsin Timber Industry: An Assessment of Timber Product Output and Use in 2003. </a:t>
            </a:r>
            <a:r>
              <a:rPr lang="en-US" sz="1200" dirty="0">
                <a:hlinkClick r:id="rId4"/>
              </a:rPr>
              <a:t>http://nrs.fs.fed.us/pubs/rb/rb_nrs19.pdf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82019"/>
              </p:ext>
            </p:extLst>
          </p:nvPr>
        </p:nvGraphicFramePr>
        <p:xfrm>
          <a:off x="1874710" y="5486400"/>
          <a:ext cx="49373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994"/>
                <a:gridCol w="1465580"/>
                <a:gridCol w="13608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Roundwood</a:t>
                      </a:r>
                      <a:r>
                        <a:rPr lang="en-US" dirty="0" smtClean="0"/>
                        <a:t> (MCF)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Sawlogs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Pulpwood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98.2 (27%)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250.8 </a:t>
                      </a:r>
                      <a:r>
                        <a:rPr lang="en-US" baseline="0" dirty="0" smtClean="0"/>
                        <a:t> (70%)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464046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Inter-State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Inter-state trades are limited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5" y="1905000"/>
            <a:ext cx="4023151" cy="29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1904999"/>
            <a:ext cx="4038599" cy="29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6400800"/>
            <a:ext cx="533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Wisconsin Timber Industry: An Assessment of Timber Product Output and Use in 2003.</a:t>
            </a:r>
            <a:endParaRPr lang="en-US" sz="105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91239"/>
              </p:ext>
            </p:extLst>
          </p:nvPr>
        </p:nvGraphicFramePr>
        <p:xfrm>
          <a:off x="1447800" y="5105400"/>
          <a:ext cx="55749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843"/>
                <a:gridCol w="1076643"/>
                <a:gridCol w="1136968"/>
                <a:gridCol w="938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2003  Production in</a:t>
                      </a:r>
                      <a:r>
                        <a:rPr lang="en-US" baseline="0" dirty="0" smtClean="0"/>
                        <a:t> WI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Destinations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Pulpwood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 (81%)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MN (11%)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 (8%)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Sawlogs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 (89%)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MN (2%)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 (7%)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17376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523466" y="304800"/>
            <a:ext cx="8229600" cy="334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Model Structure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10656" y="1263320"/>
            <a:ext cx="7086600" cy="5181600"/>
            <a:chOff x="914400" y="1143000"/>
            <a:chExt cx="7315200" cy="5486400"/>
          </a:xfrm>
        </p:grpSpPr>
        <p:sp>
          <p:nvSpPr>
            <p:cNvPr id="4" name="Rectangle 3"/>
            <p:cNvSpPr/>
            <p:nvPr/>
          </p:nvSpPr>
          <p:spPr>
            <a:xfrm>
              <a:off x="2936736" y="1456205"/>
              <a:ext cx="3235464" cy="417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80533" y="1515791"/>
              <a:ext cx="2915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Forest resources</a:t>
              </a:r>
              <a:endParaRPr lang="en-US" sz="1400" dirty="0"/>
            </a:p>
          </p:txBody>
        </p:sp>
        <p:cxnSp>
          <p:nvCxnSpPr>
            <p:cNvPr id="7" name="Straight Arrow Connector 6"/>
            <p:cNvCxnSpPr>
              <a:endCxn id="12" idx="0"/>
            </p:cNvCxnSpPr>
            <p:nvPr/>
          </p:nvCxnSpPr>
          <p:spPr>
            <a:xfrm flipH="1">
              <a:off x="2712675" y="1873305"/>
              <a:ext cx="632604" cy="77461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718508" y="1873305"/>
              <a:ext cx="5892" cy="774613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630463" y="1873304"/>
              <a:ext cx="965322" cy="774614"/>
            </a:xfrm>
            <a:prstGeom prst="straightConnector1">
              <a:avLst/>
            </a:prstGeom>
            <a:ln w="1587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080071" y="2647918"/>
              <a:ext cx="1265207" cy="7150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400" y="2647918"/>
              <a:ext cx="1370240" cy="7150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97593" y="2647918"/>
              <a:ext cx="1265207" cy="7150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70017" y="2799742"/>
              <a:ext cx="1100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Sawlogs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37834" y="2819400"/>
              <a:ext cx="1019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Pulpwood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5129" y="2823632"/>
              <a:ext cx="975311" cy="32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Residuals</a:t>
              </a:r>
              <a:endParaRPr lang="en-US" sz="1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724400" y="3362946"/>
              <a:ext cx="0" cy="685236"/>
            </a:xfrm>
            <a:prstGeom prst="line">
              <a:avLst/>
            </a:prstGeom>
            <a:ln w="158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990600" y="1153706"/>
              <a:ext cx="1363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 </a:t>
              </a:r>
              <a:r>
                <a:rPr lang="en-US" dirty="0"/>
                <a:t>S</a:t>
              </a:r>
              <a:r>
                <a:rPr lang="en-US" dirty="0" smtClean="0"/>
                <a:t>tate or each region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61347" y="4197066"/>
              <a:ext cx="755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Supply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08752" y="4167274"/>
              <a:ext cx="860342" cy="357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008752" y="4703544"/>
              <a:ext cx="860342" cy="357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98087" y="5239815"/>
              <a:ext cx="860342" cy="357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96634" y="4733337"/>
              <a:ext cx="868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Demand</a:t>
              </a:r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25015" y="5251307"/>
              <a:ext cx="6525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Trade</a:t>
              </a:r>
              <a:endParaRPr lang="en-US" sz="14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86205" y="4048101"/>
              <a:ext cx="1665756" cy="227649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33308" y="3787466"/>
              <a:ext cx="7591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Price</a:t>
              </a:r>
              <a:endParaRPr lang="en-US" sz="1400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943600" y="4023623"/>
              <a:ext cx="1203076" cy="1996177"/>
              <a:chOff x="3198225" y="3238426"/>
              <a:chExt cx="1811454" cy="255277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3616508" y="3771900"/>
                <a:ext cx="1137018" cy="66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Supply</a:t>
                </a:r>
                <a:endParaRPr lang="en-US" sz="1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537316" y="3733800"/>
                <a:ext cx="1295400" cy="457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537316" y="4419600"/>
                <a:ext cx="1295400" cy="457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521258" y="5105400"/>
                <a:ext cx="1295400" cy="457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519071" y="4457700"/>
                <a:ext cx="1307805" cy="66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Demand</a:t>
                </a:r>
                <a:endParaRPr lang="en-US" sz="14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712372" y="5120096"/>
                <a:ext cx="982572" cy="393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Trade</a:t>
                </a:r>
                <a:endParaRPr lang="en-US" sz="1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352800" y="3581400"/>
                <a:ext cx="1656879" cy="2209800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198225" y="3238426"/>
                <a:ext cx="1143002" cy="393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Price</a:t>
                </a:r>
                <a:endParaRPr lang="en-US" sz="1400" dirty="0"/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5601015" y="5181600"/>
              <a:ext cx="373951" cy="767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914400" y="1143000"/>
              <a:ext cx="7315200" cy="548640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4031548" y="5260461"/>
              <a:ext cx="784951" cy="3452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180445" y="5500271"/>
              <a:ext cx="784951" cy="3452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938561" y="5787605"/>
              <a:ext cx="1182132" cy="357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98278" y="5818999"/>
              <a:ext cx="13292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Pulp mill capacity</a:t>
              </a:r>
              <a:endParaRPr lang="en-US" sz="1200" dirty="0"/>
            </a:p>
          </p:txBody>
        </p:sp>
        <p:cxnSp>
          <p:nvCxnSpPr>
            <p:cNvPr id="48" name="Straight Connector 47"/>
            <p:cNvCxnSpPr>
              <a:stCxn id="83" idx="3"/>
            </p:cNvCxnSpPr>
            <p:nvPr/>
          </p:nvCxnSpPr>
          <p:spPr>
            <a:xfrm>
              <a:off x="5227571" y="5957499"/>
              <a:ext cx="0" cy="8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4953000" y="4881535"/>
              <a:ext cx="379640" cy="1080395"/>
              <a:chOff x="4953000" y="4881535"/>
              <a:chExt cx="379640" cy="108039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120514" y="5957500"/>
                <a:ext cx="210916" cy="4430"/>
              </a:xfrm>
              <a:prstGeom prst="line">
                <a:avLst/>
              </a:prstGeom>
              <a:ln w="952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5331430" y="4882302"/>
                <a:ext cx="1210" cy="1079628"/>
              </a:xfrm>
              <a:prstGeom prst="line">
                <a:avLst/>
              </a:prstGeom>
              <a:ln w="952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 flipV="1">
                <a:off x="4953000" y="4881535"/>
                <a:ext cx="379640" cy="767"/>
              </a:xfrm>
              <a:prstGeom prst="straightConnector1">
                <a:avLst/>
              </a:prstGeom>
              <a:ln w="9525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>
              <a:stCxn id="14" idx="2"/>
            </p:cNvCxnSpPr>
            <p:nvPr/>
          </p:nvCxnSpPr>
          <p:spPr>
            <a:xfrm flipH="1">
              <a:off x="6530196" y="3362946"/>
              <a:ext cx="1" cy="92887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6771280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868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Analysis Framework-Baseline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4478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6248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121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625973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Quantity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5029200"/>
            <a:ext cx="2286000" cy="381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2" idx="0"/>
          </p:cNvCxnSpPr>
          <p:nvPr/>
        </p:nvCxnSpPr>
        <p:spPr>
          <a:xfrm flipV="1">
            <a:off x="3068608" y="4560162"/>
            <a:ext cx="55596" cy="16995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229461" y="2274702"/>
            <a:ext cx="0" cy="14072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185737" y="5209855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09800" y="559085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Residuals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4924661" y="3930569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19742" y="4278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Pulpwood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6221321" y="1602569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96100" y="192341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Sawlogs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447800" y="3733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Bioenergy demand (RPS)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657600" y="2324100"/>
            <a:ext cx="1390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Pulp/Paper industry demand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113494" y="3681978"/>
            <a:ext cx="2093229" cy="878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29461" y="1219200"/>
            <a:ext cx="1148039" cy="1055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0" y="1219200"/>
            <a:ext cx="1192121" cy="15665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24200" y="2629862"/>
            <a:ext cx="1524000" cy="201833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66800" y="4333964"/>
            <a:ext cx="1143000" cy="17811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69515" y="6259736"/>
                <a:ext cx="398186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515" y="6259736"/>
                <a:ext cx="398186" cy="369909"/>
              </a:xfrm>
              <a:prstGeom prst="rect">
                <a:avLst/>
              </a:prstGeom>
              <a:blipFill rotWithShape="1">
                <a:blip r:embed="rId2"/>
                <a:stretch>
                  <a:fillRect r="-153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059379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Analysis Framework-Scenarios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66700" y="1182528"/>
            <a:ext cx="8458200" cy="5446540"/>
            <a:chOff x="266700" y="1182528"/>
            <a:chExt cx="8458200" cy="5446540"/>
          </a:xfrm>
        </p:grpSpPr>
        <p:grpSp>
          <p:nvGrpSpPr>
            <p:cNvPr id="4" name="Group 3"/>
            <p:cNvGrpSpPr/>
            <p:nvPr/>
          </p:nvGrpSpPr>
          <p:grpSpPr>
            <a:xfrm>
              <a:off x="266700" y="1182528"/>
              <a:ext cx="8458200" cy="5446540"/>
              <a:chOff x="266700" y="1182528"/>
              <a:chExt cx="8458200" cy="544654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876300" y="1411128"/>
                <a:ext cx="0" cy="480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76300" y="6211728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66700" y="118252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Price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581900" y="6223064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Quantity</a:t>
                </a:r>
                <a:endParaRPr lang="en-US" dirty="0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V="1">
                <a:off x="876300" y="4992528"/>
                <a:ext cx="2286000" cy="3810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6" idx="0"/>
              </p:cNvCxnSpPr>
              <p:nvPr/>
            </p:nvCxnSpPr>
            <p:spPr>
              <a:xfrm flipV="1">
                <a:off x="3162300" y="4451007"/>
                <a:ext cx="0" cy="1808152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5267561" y="2238029"/>
                <a:ext cx="0" cy="1203815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2705100" y="5177194"/>
                <a:ext cx="6096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3314700" y="5373528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Residuals</a:t>
                </a:r>
                <a:endParaRPr lang="en-US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5181600" y="3581400"/>
                <a:ext cx="6096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5851864" y="381881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Pulpwood</a:t>
                </a:r>
                <a:endParaRPr lang="en-US" dirty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6626881" y="1906428"/>
                <a:ext cx="6096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7334739" y="2126906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Sawlogs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623583" y="3726298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Bioenergy demand (</a:t>
                </a:r>
                <a:r>
                  <a:rPr lang="en-US" dirty="0" err="1" smtClean="0"/>
                  <a:t>RPS+biofuel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695700" y="2719788"/>
                <a:ext cx="1066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Pulp/Paper industry demand</a:t>
                </a:r>
                <a:endParaRPr lang="en-US" sz="1400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371600" y="3204487"/>
                <a:ext cx="1295400" cy="614323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3924300" y="2366620"/>
                <a:ext cx="419100" cy="201547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5600700" y="1411128"/>
                <a:ext cx="1330981" cy="19109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671637" y="2126906"/>
                <a:ext cx="1219200" cy="23241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64932" y="1927070"/>
                <a:ext cx="1219200" cy="232410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62300" y="2402698"/>
                <a:ext cx="1219200" cy="232410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3449466" y="2593190"/>
                <a:ext cx="453422" cy="190753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028700" y="3697128"/>
                <a:ext cx="838200" cy="1905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705100" y="2688566"/>
                <a:ext cx="1066800" cy="230396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156947" y="3441844"/>
                <a:ext cx="2125728" cy="10201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5275118" y="1551860"/>
                <a:ext cx="2078182" cy="686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963207" y="6259159"/>
                    <a:ext cx="398186" cy="3699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=""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3207" y="6259159"/>
                    <a:ext cx="398186" cy="369909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r="-307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43044" y="3288268"/>
                  <a:ext cx="3944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044" y="3288268"/>
                  <a:ext cx="39446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286000" y="2602468"/>
                  <a:ext cx="4475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602468"/>
                  <a:ext cx="44755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87013" y="1525612"/>
                  <a:ext cx="455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013" y="1525612"/>
                  <a:ext cx="45557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35891" y="1757574"/>
                  <a:ext cx="4029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5891" y="1757574"/>
                  <a:ext cx="40299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848513" y="1997288"/>
                  <a:ext cx="5148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513" y="1997288"/>
                  <a:ext cx="51488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456852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Residual and pulpwood markets</a:t>
            </a:r>
          </a:p>
          <a:p>
            <a:pPr lvl="1"/>
            <a:r>
              <a:rPr lang="en-US" dirty="0" smtClean="0"/>
              <a:t>RPS demand for woody biomass</a:t>
            </a:r>
          </a:p>
          <a:p>
            <a:pPr lvl="1"/>
            <a:r>
              <a:rPr lang="en-US" dirty="0" smtClean="0"/>
              <a:t>Biofuel/bioenergy feedstock demand</a:t>
            </a:r>
          </a:p>
          <a:p>
            <a:pPr lvl="1"/>
            <a:r>
              <a:rPr lang="en-US" dirty="0" smtClean="0"/>
              <a:t>Pulpwood demand from pulp/paper industry</a:t>
            </a:r>
          </a:p>
          <a:p>
            <a:pPr lvl="1"/>
            <a:r>
              <a:rPr lang="en-US" dirty="0" smtClean="0"/>
              <a:t>Mill capacity expands or contracts by 10%</a:t>
            </a:r>
          </a:p>
          <a:p>
            <a:r>
              <a:rPr lang="en-US" dirty="0" smtClean="0"/>
              <a:t>Potential overlaps in pulpwood market</a:t>
            </a:r>
          </a:p>
          <a:p>
            <a:pPr lvl="1"/>
            <a:r>
              <a:rPr lang="en-US" dirty="0" smtClean="0"/>
              <a:t>High bioenergy demand for pulpwood</a:t>
            </a:r>
            <a:endParaRPr lang="en-US" b="1" dirty="0" smtClean="0"/>
          </a:p>
          <a:p>
            <a:pPr lvl="1"/>
            <a:r>
              <a:rPr lang="en-US" dirty="0" smtClean="0"/>
              <a:t>Expanding pulp/paper markets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87961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 Bio Assessment Template</Template>
  <TotalTime>20928</TotalTime>
  <Words>1206</Words>
  <Application>Microsoft Macintosh PowerPoint</Application>
  <PresentationFormat>On-screen Show (4:3)</PresentationFormat>
  <Paragraphs>339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Price Dynamics in Wisconsin Woody Biomass Markets</vt:lpstr>
      <vt:lpstr>Questions and Results Preview</vt:lpstr>
      <vt:lpstr>Agenda</vt:lpstr>
      <vt:lpstr>Roundwood Markets in Wisconsin</vt:lpstr>
      <vt:lpstr>Inter-State Trade</vt:lpstr>
      <vt:lpstr>Model Structure</vt:lpstr>
      <vt:lpstr>Analysis Framework-Baseline</vt:lpstr>
      <vt:lpstr>Analysis Framework-Scenarios</vt:lpstr>
      <vt:lpstr>Scenarios</vt:lpstr>
      <vt:lpstr>Data </vt:lpstr>
      <vt:lpstr>Pulpwood Production, Delivered Price and Pulp Mill Capacity (Normalized) in WI (1996-2011)</vt:lpstr>
      <vt:lpstr>Data, Cont’d</vt:lpstr>
      <vt:lpstr>Saw Logs Delivered Prices and Production (Normalized) in WI</vt:lpstr>
      <vt:lpstr>Residual Supply/Demand Analysis</vt:lpstr>
      <vt:lpstr>Residuals – State Level</vt:lpstr>
      <vt:lpstr>Residuals – Regional Level</vt:lpstr>
      <vt:lpstr>Residuals – Region 2 (NE)</vt:lpstr>
      <vt:lpstr>Residuals – Region 3 (NW)</vt:lpstr>
      <vt:lpstr>Summary - Residuals</vt:lpstr>
      <vt:lpstr>Analysis Framework-Scenarios</vt:lpstr>
      <vt:lpstr>Impact of Bioenergy Development</vt:lpstr>
      <vt:lpstr>Impact on Regions 2 and 3 (NE/NW) pulpwood market</vt:lpstr>
      <vt:lpstr>Conclusion</vt:lpstr>
      <vt:lpstr>Sheldon Du  Dept. of Ag &amp; Applied Economics UW-Madison xdu23@wisc.edu </vt:lpstr>
    </vt:vector>
  </TitlesOfParts>
  <Company>University of Wisconsin -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Sheldon Du</dc:creator>
  <cp:lastModifiedBy>Falicia Roper</cp:lastModifiedBy>
  <cp:revision>126</cp:revision>
  <cp:lastPrinted>2012-05-09T02:02:00Z</cp:lastPrinted>
  <dcterms:created xsi:type="dcterms:W3CDTF">2011-11-30T03:52:23Z</dcterms:created>
  <dcterms:modified xsi:type="dcterms:W3CDTF">2013-03-12T20:17:57Z</dcterms:modified>
</cp:coreProperties>
</file>